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3" r:id="rId3"/>
    <p:sldId id="273" r:id="rId4"/>
    <p:sldId id="259" r:id="rId5"/>
    <p:sldId id="274" r:id="rId6"/>
    <p:sldId id="275" r:id="rId7"/>
    <p:sldId id="276" r:id="rId8"/>
    <p:sldId id="260" r:id="rId9"/>
    <p:sldId id="271" r:id="rId10"/>
    <p:sldId id="277" r:id="rId11"/>
    <p:sldId id="264" r:id="rId12"/>
    <p:sldId id="265" r:id="rId13"/>
    <p:sldId id="267" r:id="rId14"/>
    <p:sldId id="268" r:id="rId15"/>
    <p:sldId id="269" r:id="rId16"/>
    <p:sldId id="262" r:id="rId17"/>
    <p:sldId id="278" r:id="rId18"/>
    <p:sldId id="285" r:id="rId19"/>
    <p:sldId id="279" r:id="rId20"/>
    <p:sldId id="266" r:id="rId21"/>
    <p:sldId id="272" r:id="rId22"/>
    <p:sldId id="261" r:id="rId23"/>
    <p:sldId id="257" r:id="rId24"/>
    <p:sldId id="281" r:id="rId25"/>
    <p:sldId id="287" r:id="rId26"/>
    <p:sldId id="286" r:id="rId27"/>
    <p:sldId id="282" r:id="rId28"/>
    <p:sldId id="284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e Riskalla_Leal" initials="PR" lastIdx="1" clrIdx="0">
    <p:extLst>
      <p:ext uri="{19B8F6BF-5375-455C-9EA6-DF929625EA0E}">
        <p15:presenceInfo xmlns:p15="http://schemas.microsoft.com/office/powerpoint/2012/main" userId="c14079c0cc80d4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C8A"/>
    <a:srgbClr val="F8E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44" autoAdjust="0"/>
    <p:restoredTop sz="94434" autoAdjust="0"/>
  </p:normalViewPr>
  <p:slideViewPr>
    <p:cSldViewPr snapToGrid="0">
      <p:cViewPr varScale="1">
        <p:scale>
          <a:sx n="103" d="100"/>
          <a:sy n="103" d="100"/>
        </p:scale>
        <p:origin x="3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CAA07-B3F6-4883-9CDF-62A4FE62DD5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A0ACD-CD2D-4F96-BCEB-F20E750879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45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Desde a clássica epidemiologia</a:t>
            </a:r>
            <a:r>
              <a:rPr lang="pt-BR" baseline="0" dirty="0"/>
              <a:t> até a</a:t>
            </a:r>
            <a:r>
              <a:rPr lang="pt-BR" dirty="0"/>
              <a:t> epidemiologia espacial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0ACD-CD2D-4F96-BCEB-F20E7508791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3083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Quem já tev</a:t>
            </a:r>
            <a:r>
              <a:rPr lang="pt-BR" baseline="0" dirty="0"/>
              <a:t>e contato com </a:t>
            </a:r>
            <a:r>
              <a:rPr lang="pt-BR" baseline="0" dirty="0" err="1"/>
              <a:t>SIG</a:t>
            </a:r>
            <a:r>
              <a:rPr lang="pt-BR" baseline="0" dirty="0"/>
              <a:t>?</a:t>
            </a:r>
          </a:p>
          <a:p>
            <a:r>
              <a:rPr lang="pt-BR" baseline="0" dirty="0"/>
              <a:t>Quantos já tiveram contato com programação?</a:t>
            </a:r>
          </a:p>
          <a:p>
            <a:endParaRPr lang="pt-BR" baseline="0" dirty="0"/>
          </a:p>
          <a:p>
            <a:r>
              <a:rPr lang="pt-BR" baseline="0" dirty="0"/>
              <a:t>Existem vários </a:t>
            </a:r>
            <a:r>
              <a:rPr lang="pt-BR" baseline="0" dirty="0" err="1"/>
              <a:t>SIG</a:t>
            </a:r>
            <a:r>
              <a:rPr lang="pt-BR" baseline="0" dirty="0"/>
              <a:t> e linguagens de programação no mundo.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0ACD-CD2D-4F96-BCEB-F20E7508791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4949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0ACD-CD2D-4F96-BCEB-F20E7508791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177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Representação</a:t>
            </a:r>
            <a:r>
              <a:rPr lang="pt-BR" baseline="0" dirty="0"/>
              <a:t> do Espaço:</a:t>
            </a:r>
          </a:p>
          <a:p>
            <a:r>
              <a:rPr lang="pt-BR" baseline="0" dirty="0"/>
              <a:t>	Como por o ecossistema, e sua complexidade em um computador?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0ACD-CD2D-4F96-BCEB-F20E7508791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0779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Representação</a:t>
            </a:r>
            <a:r>
              <a:rPr lang="pt-BR" baseline="0" dirty="0"/>
              <a:t> do Espaço:</a:t>
            </a:r>
          </a:p>
          <a:p>
            <a:r>
              <a:rPr lang="pt-BR" baseline="0" dirty="0"/>
              <a:t>	Como por o ecossistema, e sua complexidade em um computador?</a:t>
            </a:r>
          </a:p>
          <a:p>
            <a:r>
              <a:rPr lang="pt-BR" baseline="0" dirty="0"/>
              <a:t>	Representação em camadas!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0ACD-CD2D-4F96-BCEB-F20E7508791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5323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0ACD-CD2D-4F96-BCEB-F20E7508791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112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0ACD-CD2D-4F96-BCEB-F20E7508791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775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0ACD-CD2D-4F96-BCEB-F20E7508791E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111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1F93-780E-4A8F-B1CF-2DF49F351A02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8277-BE64-4B77-86AA-7C6C20E1E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894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1F93-780E-4A8F-B1CF-2DF49F351A02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8277-BE64-4B77-86AA-7C6C20E1E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94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1F93-780E-4A8F-B1CF-2DF49F351A02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8277-BE64-4B77-86AA-7C6C20E1E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565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1F93-780E-4A8F-B1CF-2DF49F351A02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8277-BE64-4B77-86AA-7C6C20E1E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97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1F93-780E-4A8F-B1CF-2DF49F351A02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8277-BE64-4B77-86AA-7C6C20E1E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123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1F93-780E-4A8F-B1CF-2DF49F351A02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8277-BE64-4B77-86AA-7C6C20E1E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2646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1F93-780E-4A8F-B1CF-2DF49F351A02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8277-BE64-4B77-86AA-7C6C20E1E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718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1F93-780E-4A8F-B1CF-2DF49F351A02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8277-BE64-4B77-86AA-7C6C20E1E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5176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1F93-780E-4A8F-B1CF-2DF49F351A02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8277-BE64-4B77-86AA-7C6C20E1E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353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1F93-780E-4A8F-B1CF-2DF49F351A02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8277-BE64-4B77-86AA-7C6C20E1E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719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1F93-780E-4A8F-B1CF-2DF49F351A02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8277-BE64-4B77-86AA-7C6C20E1E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93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F1F93-780E-4A8F-B1CF-2DF49F351A02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78277-BE64-4B77-86AA-7C6C20E1E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46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25637"/>
          </a:xfrm>
        </p:spPr>
        <p:txBody>
          <a:bodyPr>
            <a:normAutofit fontScale="90000"/>
          </a:bodyPr>
          <a:lstStyle/>
          <a:p>
            <a:r>
              <a:rPr lang="pt-BR" dirty="0"/>
              <a:t>Epidemiologia e Sensoriamento Remoto usando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82" y="0"/>
            <a:ext cx="2109717" cy="1438013"/>
          </a:xfrm>
          <a:prstGeom prst="rect">
            <a:avLst/>
          </a:prstGeom>
        </p:spPr>
      </p:pic>
      <p:pic>
        <p:nvPicPr>
          <p:cNvPr id="2060" name="Picture 12" descr="INPE e ACEVP lançam projeto de reflorestamento de área em Cachoeira Paulist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1"/>
          <a:stretch/>
        </p:blipFill>
        <p:spPr bwMode="auto">
          <a:xfrm>
            <a:off x="0" y="0"/>
            <a:ext cx="2277035" cy="143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3916816" y="3048000"/>
            <a:ext cx="4358368" cy="3321398"/>
            <a:chOff x="3916816" y="3048000"/>
            <a:chExt cx="4358368" cy="3321398"/>
          </a:xfrm>
        </p:grpSpPr>
        <p:pic>
          <p:nvPicPr>
            <p:cNvPr id="2052" name="Picture 4" descr="https://carreiradeti.com.br/wp-content/uploads/2018/05/linguagem-python-carreira-tecnologia-informacao-ti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6816" y="3048000"/>
              <a:ext cx="4358368" cy="2421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ângulo 2"/>
            <p:cNvSpPr/>
            <p:nvPr/>
          </p:nvSpPr>
          <p:spPr>
            <a:xfrm>
              <a:off x="4490120" y="5846178"/>
              <a:ext cx="32117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800" dirty="0"/>
                <a:t>Philipe Riskalla Leal</a:t>
              </a:r>
            </a:p>
          </p:txBody>
        </p:sp>
      </p:grp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/>
          <a:srcRect l="4814" t="4143" r="4320" b="4913"/>
          <a:stretch/>
        </p:blipFill>
        <p:spPr>
          <a:xfrm>
            <a:off x="18174" y="5371894"/>
            <a:ext cx="2239811" cy="1436400"/>
          </a:xfrm>
          <a:prstGeom prst="rect">
            <a:avLst/>
          </a:prstGeom>
        </p:spPr>
      </p:pic>
      <p:pic>
        <p:nvPicPr>
          <p:cNvPr id="16388" name="Picture 4" descr="Resultado de imagem para CAP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015" y="5544266"/>
            <a:ext cx="2248586" cy="12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465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operações: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Álgebra de Mapas</a:t>
            </a:r>
          </a:p>
          <a:p>
            <a:r>
              <a:rPr lang="pt-BR" dirty="0" err="1"/>
              <a:t>Geocodifcação</a:t>
            </a:r>
            <a:r>
              <a:rPr lang="pt-BR" dirty="0"/>
              <a:t>/Georreferenciamento: casos de agravos</a:t>
            </a:r>
          </a:p>
          <a:p>
            <a:r>
              <a:rPr lang="pt-BR" dirty="0"/>
              <a:t>Estatística Zonal (polígonos, </a:t>
            </a:r>
            <a:r>
              <a:rPr lang="pt-BR" dirty="0" err="1"/>
              <a:t>ex</a:t>
            </a:r>
            <a:r>
              <a:rPr lang="pt-BR" dirty="0"/>
              <a:t>: município) / </a:t>
            </a:r>
            <a:r>
              <a:rPr lang="pt-BR" i="1" dirty="0"/>
              <a:t>spatial </a:t>
            </a:r>
            <a:r>
              <a:rPr lang="pt-BR" i="1" dirty="0" err="1"/>
              <a:t>join</a:t>
            </a:r>
            <a:r>
              <a:rPr lang="pt-BR" i="1" dirty="0"/>
              <a:t> (</a:t>
            </a:r>
            <a:r>
              <a:rPr lang="pt-BR" i="1" dirty="0" err="1"/>
              <a:t>ex</a:t>
            </a:r>
            <a:r>
              <a:rPr lang="pt-BR" i="1" dirty="0"/>
              <a:t>: ponto, linha)</a:t>
            </a:r>
          </a:p>
          <a:p>
            <a:r>
              <a:rPr lang="pt-BR" i="1" dirty="0"/>
              <a:t>Análise Estatística</a:t>
            </a:r>
          </a:p>
          <a:p>
            <a:pPr marL="914400" lvl="1" indent="-457200">
              <a:buFont typeface="+mj-lt"/>
              <a:buAutoNum type="arabicPeriod"/>
            </a:pPr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307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 rápido: </a:t>
            </a:r>
            <a:r>
              <a:rPr lang="pt-BR" dirty="0" err="1"/>
              <a:t>SIG</a:t>
            </a:r>
            <a:r>
              <a:rPr lang="pt-BR" dirty="0"/>
              <a:t> e programação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364219" y="2086935"/>
            <a:ext cx="7742010" cy="3627437"/>
            <a:chOff x="364219" y="2086935"/>
            <a:chExt cx="7742010" cy="3627437"/>
          </a:xfrm>
        </p:grpSpPr>
        <p:grpSp>
          <p:nvGrpSpPr>
            <p:cNvPr id="3" name="Grupo 2"/>
            <p:cNvGrpSpPr/>
            <p:nvPr/>
          </p:nvGrpSpPr>
          <p:grpSpPr>
            <a:xfrm>
              <a:off x="364219" y="2086935"/>
              <a:ext cx="7742010" cy="1743076"/>
              <a:chOff x="184604" y="3814133"/>
              <a:chExt cx="7742010" cy="1743076"/>
            </a:xfrm>
          </p:grpSpPr>
          <p:pic>
            <p:nvPicPr>
              <p:cNvPr id="2050" name="Picture 2" descr="Resultado de imagem para SIG ecossistema representação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604" y="3814678"/>
                <a:ext cx="2326368" cy="17425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052" name="Picture 4" descr="Resultado de imagem para sistema de informação geográfica ecossistema representaçã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2293" y="3814133"/>
                <a:ext cx="2628900" cy="174307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054" name="Picture 6" descr="https://upload.wikimedia.org/wikipedia/commons/3/33/African_landscape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2513" y="3814133"/>
                <a:ext cx="2324101" cy="174307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</p:grpSp>
        <p:pic>
          <p:nvPicPr>
            <p:cNvPr id="2058" name="Picture 10" descr="Vista do bairro jardim Aquarius do anel viário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2428" y="4166619"/>
              <a:ext cx="2324101" cy="1547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2219" y="4174497"/>
              <a:ext cx="2005419" cy="1539875"/>
            </a:xfrm>
            <a:prstGeom prst="rect">
              <a:avLst/>
            </a:prstGeom>
          </p:spPr>
        </p:pic>
      </p:grpSp>
      <p:grpSp>
        <p:nvGrpSpPr>
          <p:cNvPr id="12" name="Grupo 11"/>
          <p:cNvGrpSpPr/>
          <p:nvPr/>
        </p:nvGrpSpPr>
        <p:grpSpPr>
          <a:xfrm>
            <a:off x="8343900" y="1841500"/>
            <a:ext cx="1158688" cy="3975100"/>
            <a:chOff x="8343900" y="1841500"/>
            <a:chExt cx="1158688" cy="3975100"/>
          </a:xfrm>
        </p:grpSpPr>
        <p:sp>
          <p:nvSpPr>
            <p:cNvPr id="6" name="Chave direita 5"/>
            <p:cNvSpPr/>
            <p:nvPr/>
          </p:nvSpPr>
          <p:spPr>
            <a:xfrm>
              <a:off x="8343900" y="1841500"/>
              <a:ext cx="609600" cy="3975100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1" name="Conector de seta reta 10"/>
            <p:cNvCxnSpPr/>
            <p:nvPr/>
          </p:nvCxnSpPr>
          <p:spPr>
            <a:xfrm>
              <a:off x="8953500" y="3811121"/>
              <a:ext cx="549088" cy="1889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60" name="Picture 12" descr="Resultado de imagem para Computado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812" y="3083858"/>
            <a:ext cx="2421842" cy="148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344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 rápido: </a:t>
            </a:r>
            <a:r>
              <a:rPr lang="pt-BR" dirty="0" err="1"/>
              <a:t>SIG</a:t>
            </a:r>
            <a:r>
              <a:rPr lang="pt-BR" dirty="0"/>
              <a:t> e programação</a:t>
            </a:r>
          </a:p>
        </p:txBody>
      </p:sp>
      <p:pic>
        <p:nvPicPr>
          <p:cNvPr id="9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377" y="1997290"/>
            <a:ext cx="2356314" cy="420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o 12"/>
          <p:cNvGrpSpPr/>
          <p:nvPr/>
        </p:nvGrpSpPr>
        <p:grpSpPr>
          <a:xfrm>
            <a:off x="396904" y="2696535"/>
            <a:ext cx="5818867" cy="2601179"/>
            <a:chOff x="364219" y="2086935"/>
            <a:chExt cx="7742010" cy="3627437"/>
          </a:xfrm>
        </p:grpSpPr>
        <p:grpSp>
          <p:nvGrpSpPr>
            <p:cNvPr id="3" name="Grupo 2"/>
            <p:cNvGrpSpPr/>
            <p:nvPr/>
          </p:nvGrpSpPr>
          <p:grpSpPr>
            <a:xfrm>
              <a:off x="364219" y="2086935"/>
              <a:ext cx="7742010" cy="1743076"/>
              <a:chOff x="184604" y="3814133"/>
              <a:chExt cx="7742010" cy="1743076"/>
            </a:xfrm>
          </p:grpSpPr>
          <p:pic>
            <p:nvPicPr>
              <p:cNvPr id="2050" name="Picture 2" descr="Resultado de imagem para SIG ecossistema representaçã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604" y="3814678"/>
                <a:ext cx="2326368" cy="17425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052" name="Picture 4" descr="Resultado de imagem para sistema de informação geográfica ecossistema representaçã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2293" y="3814133"/>
                <a:ext cx="2628900" cy="174307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054" name="Picture 6" descr="https://upload.wikimedia.org/wikipedia/commons/3/33/African_landscap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2513" y="3814133"/>
                <a:ext cx="2324101" cy="174307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</p:grpSp>
        <p:pic>
          <p:nvPicPr>
            <p:cNvPr id="2058" name="Picture 10" descr="Vista do bairro jardim Aquarius do anel viário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2428" y="4166619"/>
              <a:ext cx="2324101" cy="1547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42219" y="4174497"/>
              <a:ext cx="2005419" cy="1539875"/>
            </a:xfrm>
            <a:prstGeom prst="rect">
              <a:avLst/>
            </a:prstGeom>
          </p:spPr>
        </p:pic>
      </p:grpSp>
      <p:grpSp>
        <p:nvGrpSpPr>
          <p:cNvPr id="12" name="Grupo 11"/>
          <p:cNvGrpSpPr/>
          <p:nvPr/>
        </p:nvGrpSpPr>
        <p:grpSpPr>
          <a:xfrm>
            <a:off x="6469963" y="2086935"/>
            <a:ext cx="1525814" cy="3975100"/>
            <a:chOff x="8343900" y="1841500"/>
            <a:chExt cx="1525814" cy="3975100"/>
          </a:xfrm>
        </p:grpSpPr>
        <p:sp>
          <p:nvSpPr>
            <p:cNvPr id="6" name="Chave direita 5"/>
            <p:cNvSpPr/>
            <p:nvPr/>
          </p:nvSpPr>
          <p:spPr>
            <a:xfrm>
              <a:off x="8343900" y="1841500"/>
              <a:ext cx="609600" cy="3975100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1" name="Conector de seta reta 10"/>
            <p:cNvCxnSpPr>
              <a:stCxn id="6" idx="1"/>
            </p:cNvCxnSpPr>
            <p:nvPr/>
          </p:nvCxnSpPr>
          <p:spPr>
            <a:xfrm>
              <a:off x="8953500" y="3829050"/>
              <a:ext cx="91621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ângulo 6"/>
          <p:cNvSpPr/>
          <p:nvPr/>
        </p:nvSpPr>
        <p:spPr>
          <a:xfrm>
            <a:off x="7862080" y="6303623"/>
            <a:ext cx="3842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b="1" dirty="0"/>
              <a:t>Representação em camadas</a:t>
            </a:r>
          </a:p>
        </p:txBody>
      </p:sp>
    </p:spTree>
    <p:extLst>
      <p:ext uri="{BB962C8B-B14F-4D97-AF65-F5344CB8AC3E}">
        <p14:creationId xmlns:p14="http://schemas.microsoft.com/office/powerpoint/2010/main" val="268406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do Espaço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Representação dos dados:</a:t>
            </a:r>
          </a:p>
          <a:p>
            <a:pPr lvl="1"/>
            <a:r>
              <a:rPr lang="pt-BR" dirty="0"/>
              <a:t>É dependente da escala de trabalho</a:t>
            </a:r>
          </a:p>
          <a:p>
            <a:pPr marL="914400" lvl="2" indent="0">
              <a:buNone/>
            </a:pPr>
            <a:endParaRPr lang="pt-BR" dirty="0"/>
          </a:p>
        </p:txBody>
      </p:sp>
      <p:pic>
        <p:nvPicPr>
          <p:cNvPr id="3076" name="Picture 4" descr="Resultado de imagem para globo continente estado sistema de informação geográf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9" y="3419507"/>
            <a:ext cx="3037971" cy="201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globo continente estado sistema de informação geográf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794" y="3419507"/>
            <a:ext cx="2319446" cy="201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m para cidade sistema de informação geográfic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153" y="3419507"/>
            <a:ext cx="3127779" cy="191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ado de imagem para colônia bactéria em placa de petri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46"/>
          <a:stretch/>
        </p:blipFill>
        <p:spPr bwMode="auto">
          <a:xfrm>
            <a:off x="9337845" y="3419507"/>
            <a:ext cx="2636957" cy="191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008266" y="5614680"/>
            <a:ext cx="1314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Globo</a:t>
            </a:r>
          </a:p>
        </p:txBody>
      </p:sp>
      <p:sp>
        <p:nvSpPr>
          <p:cNvPr id="6" name="Retângulo 5"/>
          <p:cNvSpPr/>
          <p:nvPr/>
        </p:nvSpPr>
        <p:spPr>
          <a:xfrm>
            <a:off x="3402793" y="5614681"/>
            <a:ext cx="23194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Continente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754827" y="5614680"/>
            <a:ext cx="15504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Cidade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9696587" y="5614680"/>
            <a:ext cx="1919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Micro escala</a:t>
            </a:r>
          </a:p>
        </p:txBody>
      </p:sp>
    </p:spTree>
    <p:extLst>
      <p:ext uri="{BB962C8B-B14F-4D97-AF65-F5344CB8AC3E}">
        <p14:creationId xmlns:p14="http://schemas.microsoft.com/office/powerpoint/2010/main" val="23286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do Espaço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Representação dos dados:</a:t>
            </a:r>
          </a:p>
          <a:p>
            <a:pPr lvl="1"/>
            <a:r>
              <a:rPr lang="pt-BR" dirty="0"/>
              <a:t>É dependente da escala de trabalho</a:t>
            </a:r>
          </a:p>
          <a:p>
            <a:pPr lvl="1"/>
            <a:r>
              <a:rPr lang="pt-BR" dirty="0"/>
              <a:t>É dependente do tipo de dado:</a:t>
            </a:r>
          </a:p>
          <a:p>
            <a:pPr marL="914400" lvl="2" indent="0">
              <a:buNone/>
            </a:pPr>
            <a:endParaRPr lang="pt-BR" dirty="0"/>
          </a:p>
        </p:txBody>
      </p:sp>
      <p:pic>
        <p:nvPicPr>
          <p:cNvPr id="3074" name="Picture 2" descr="https://static.imasters.com.br/wp-content/uploads/2017/06/01-2-620x3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666" y="3171248"/>
            <a:ext cx="59055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370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do Espaço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Representação dos dados:</a:t>
            </a:r>
          </a:p>
          <a:p>
            <a:pPr lvl="1"/>
            <a:r>
              <a:rPr lang="pt-BR" dirty="0"/>
              <a:t>É dependente da escala de trabalho</a:t>
            </a:r>
          </a:p>
          <a:p>
            <a:pPr lvl="1"/>
            <a:r>
              <a:rPr lang="pt-BR" dirty="0"/>
              <a:t>É dependente do tipo de dado</a:t>
            </a:r>
          </a:p>
          <a:p>
            <a:pPr lvl="1"/>
            <a:r>
              <a:rPr lang="pt-BR" dirty="0"/>
              <a:t>Dependente da representação: Matricial (</a:t>
            </a:r>
            <a:r>
              <a:rPr lang="pt-BR" dirty="0" err="1"/>
              <a:t>geocampo</a:t>
            </a:r>
            <a:r>
              <a:rPr lang="pt-BR" dirty="0"/>
              <a:t>) ou Vetorial (geoobjeto)</a:t>
            </a:r>
          </a:p>
        </p:txBody>
      </p:sp>
      <p:pic>
        <p:nvPicPr>
          <p:cNvPr id="6146" name="Picture 2" descr="https://player.slideplayer.com.br/46/11638094/data/images/img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714" y="3603812"/>
            <a:ext cx="4078572" cy="308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11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usando QGIS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71" y="1690688"/>
            <a:ext cx="8647858" cy="4862046"/>
          </a:xfrm>
          <a:prstGeom prst="rect">
            <a:avLst/>
          </a:prstGeom>
        </p:spPr>
      </p:pic>
      <p:grpSp>
        <p:nvGrpSpPr>
          <p:cNvPr id="17" name="Grupo 16"/>
          <p:cNvGrpSpPr/>
          <p:nvPr/>
        </p:nvGrpSpPr>
        <p:grpSpPr>
          <a:xfrm>
            <a:off x="1772071" y="2743200"/>
            <a:ext cx="4772164" cy="3406588"/>
            <a:chOff x="1772071" y="2743200"/>
            <a:chExt cx="4772164" cy="3406588"/>
          </a:xfrm>
        </p:grpSpPr>
        <p:sp>
          <p:nvSpPr>
            <p:cNvPr id="5" name="Retângulo 4"/>
            <p:cNvSpPr/>
            <p:nvPr/>
          </p:nvSpPr>
          <p:spPr>
            <a:xfrm>
              <a:off x="1772071" y="3567953"/>
              <a:ext cx="2602705" cy="25818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" name="Conector de seta reta 6"/>
            <p:cNvCxnSpPr/>
            <p:nvPr/>
          </p:nvCxnSpPr>
          <p:spPr>
            <a:xfrm flipV="1">
              <a:off x="4374776" y="3016252"/>
              <a:ext cx="699248" cy="184261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ixaDeTexto 8"/>
            <p:cNvSpPr txBox="1"/>
            <p:nvPr/>
          </p:nvSpPr>
          <p:spPr>
            <a:xfrm>
              <a:off x="5074024" y="2743200"/>
              <a:ext cx="1470211" cy="46166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sz="2400" dirty="0"/>
                <a:t>Camadas</a:t>
              </a:r>
            </a:p>
          </p:txBody>
        </p:sp>
      </p:grpSp>
      <p:sp>
        <p:nvSpPr>
          <p:cNvPr id="10" name="Retângulo 9"/>
          <p:cNvSpPr/>
          <p:nvPr/>
        </p:nvSpPr>
        <p:spPr>
          <a:xfrm>
            <a:off x="2265129" y="1782194"/>
            <a:ext cx="4655624" cy="212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/>
          <p:cNvCxnSpPr>
            <a:endCxn id="12" idx="1"/>
          </p:cNvCxnSpPr>
          <p:nvPr/>
        </p:nvCxnSpPr>
        <p:spPr>
          <a:xfrm>
            <a:off x="4374776" y="1995154"/>
            <a:ext cx="3143621" cy="13087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7518397" y="3073110"/>
            <a:ext cx="2901532" cy="46166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dirty="0"/>
              <a:t>Operações espaciais</a:t>
            </a:r>
          </a:p>
        </p:txBody>
      </p:sp>
    </p:spTree>
    <p:extLst>
      <p:ext uri="{BB962C8B-B14F-4D97-AF65-F5344CB8AC3E}">
        <p14:creationId xmlns:p14="http://schemas.microsoft.com/office/powerpoint/2010/main" val="315960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Álgebra de Mapas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é álgebra de Mapas:</a:t>
            </a:r>
          </a:p>
          <a:p>
            <a:pPr lvl="1"/>
            <a:r>
              <a:rPr lang="pt-BR" dirty="0"/>
              <a:t>Operações entre imagens (</a:t>
            </a:r>
            <a:r>
              <a:rPr lang="pt-BR" dirty="0" err="1"/>
              <a:t>arrays</a:t>
            </a:r>
            <a:r>
              <a:rPr lang="pt-BR" dirty="0"/>
              <a:t>):</a:t>
            </a:r>
          </a:p>
          <a:p>
            <a:pPr lvl="2"/>
            <a:endParaRPr lang="pt-BR" dirty="0"/>
          </a:p>
        </p:txBody>
      </p:sp>
      <p:pic>
        <p:nvPicPr>
          <p:cNvPr id="12290" name="Picture 2" descr="Resultado de imagem para álgebra de map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4509"/>
            <a:ext cx="9525000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009775" y="5962650"/>
            <a:ext cx="8172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Exemplo: NDVI, </a:t>
            </a:r>
            <a:r>
              <a:rPr lang="pt-BR" sz="2400" dirty="0" err="1"/>
              <a:t>EVI</a:t>
            </a:r>
            <a:r>
              <a:rPr lang="pt-BR" sz="2400" dirty="0"/>
              <a:t>, Temperatura de Superfície, Precipitação...</a:t>
            </a:r>
          </a:p>
        </p:txBody>
      </p:sp>
    </p:spTree>
    <p:extLst>
      <p:ext uri="{BB962C8B-B14F-4D97-AF65-F5344CB8AC3E}">
        <p14:creationId xmlns:p14="http://schemas.microsoft.com/office/powerpoint/2010/main" val="2058246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Estatística Zonal (e temporal)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684142" y="1342110"/>
            <a:ext cx="4639189" cy="5221985"/>
            <a:chOff x="1775521" y="1076637"/>
            <a:chExt cx="4639189" cy="5221985"/>
          </a:xfrm>
        </p:grpSpPr>
        <p:grpSp>
          <p:nvGrpSpPr>
            <p:cNvPr id="41" name="Grupo 40"/>
            <p:cNvGrpSpPr/>
            <p:nvPr/>
          </p:nvGrpSpPr>
          <p:grpSpPr>
            <a:xfrm>
              <a:off x="1775521" y="1076637"/>
              <a:ext cx="4639189" cy="5221985"/>
              <a:chOff x="251520" y="2564904"/>
              <a:chExt cx="3673845" cy="3733718"/>
            </a:xfrm>
          </p:grpSpPr>
          <p:pic>
            <p:nvPicPr>
              <p:cNvPr id="13316" name="Picture 4" descr="Resultado de imagem para pilha de folhas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51520" y="2564904"/>
                <a:ext cx="3450590" cy="3689500"/>
              </a:xfrm>
              <a:prstGeom prst="rect">
                <a:avLst/>
              </a:prstGeom>
              <a:noFill/>
            </p:spPr>
          </p:pic>
          <p:grpSp>
            <p:nvGrpSpPr>
              <p:cNvPr id="26" name="Grupo 25"/>
              <p:cNvGrpSpPr/>
              <p:nvPr/>
            </p:nvGrpSpPr>
            <p:grpSpPr>
              <a:xfrm rot="20031442">
                <a:off x="1939857" y="5836000"/>
                <a:ext cx="1623946" cy="462622"/>
                <a:chOff x="2411760" y="5805264"/>
                <a:chExt cx="1146180" cy="305375"/>
              </a:xfrm>
            </p:grpSpPr>
            <p:sp>
              <p:nvSpPr>
                <p:cNvPr id="18" name="CaixaDeTexto 17"/>
                <p:cNvSpPr txBox="1"/>
                <p:nvPr/>
              </p:nvSpPr>
              <p:spPr>
                <a:xfrm>
                  <a:off x="2444674" y="5887161"/>
                  <a:ext cx="1113266" cy="2234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600" dirty="0"/>
                    <a:t>longitude</a:t>
                  </a:r>
                </a:p>
              </p:txBody>
            </p:sp>
            <p:cxnSp>
              <p:nvCxnSpPr>
                <p:cNvPr id="17" name="Conector de seta reta 16"/>
                <p:cNvCxnSpPr/>
                <p:nvPr/>
              </p:nvCxnSpPr>
              <p:spPr>
                <a:xfrm>
                  <a:off x="2411760" y="5805264"/>
                  <a:ext cx="1080120" cy="0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upo 26"/>
              <p:cNvGrpSpPr/>
              <p:nvPr/>
            </p:nvGrpSpPr>
            <p:grpSpPr>
              <a:xfrm rot="2211642">
                <a:off x="595082" y="5780819"/>
                <a:ext cx="1180928" cy="377421"/>
                <a:chOff x="2444674" y="5861505"/>
                <a:chExt cx="1113266" cy="249134"/>
              </a:xfrm>
            </p:grpSpPr>
            <p:sp>
              <p:nvSpPr>
                <p:cNvPr id="28" name="CaixaDeTexto 27"/>
                <p:cNvSpPr txBox="1"/>
                <p:nvPr/>
              </p:nvSpPr>
              <p:spPr>
                <a:xfrm>
                  <a:off x="2444674" y="5887161"/>
                  <a:ext cx="1113266" cy="2234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600" dirty="0"/>
                    <a:t>latitude</a:t>
                  </a:r>
                </a:p>
              </p:txBody>
            </p:sp>
            <p:cxnSp>
              <p:nvCxnSpPr>
                <p:cNvPr id="29" name="Conector de seta reta 28"/>
                <p:cNvCxnSpPr/>
                <p:nvPr/>
              </p:nvCxnSpPr>
              <p:spPr>
                <a:xfrm flipH="1">
                  <a:off x="2692339" y="5861505"/>
                  <a:ext cx="720081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upo 35"/>
              <p:cNvGrpSpPr/>
              <p:nvPr/>
            </p:nvGrpSpPr>
            <p:grpSpPr>
              <a:xfrm rot="16200000">
                <a:off x="2543241" y="4119122"/>
                <a:ext cx="2253107" cy="511141"/>
                <a:chOff x="2411760" y="5805264"/>
                <a:chExt cx="1080120" cy="259745"/>
              </a:xfrm>
            </p:grpSpPr>
            <p:sp>
              <p:nvSpPr>
                <p:cNvPr id="37" name="CaixaDeTexto 36"/>
                <p:cNvSpPr txBox="1"/>
                <p:nvPr/>
              </p:nvSpPr>
              <p:spPr>
                <a:xfrm>
                  <a:off x="2653856" y="5892967"/>
                  <a:ext cx="694902" cy="1720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600" dirty="0"/>
                    <a:t>tempo</a:t>
                  </a:r>
                </a:p>
              </p:txBody>
            </p:sp>
            <p:cxnSp>
              <p:nvCxnSpPr>
                <p:cNvPr id="38" name="Conector de seta reta 37"/>
                <p:cNvCxnSpPr/>
                <p:nvPr/>
              </p:nvCxnSpPr>
              <p:spPr>
                <a:xfrm>
                  <a:off x="2411760" y="5805264"/>
                  <a:ext cx="1080120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Forma livre 38"/>
            <p:cNvSpPr/>
            <p:nvPr/>
          </p:nvSpPr>
          <p:spPr>
            <a:xfrm>
              <a:off x="3500114" y="1762976"/>
              <a:ext cx="1180953" cy="507806"/>
            </a:xfrm>
            <a:custGeom>
              <a:avLst/>
              <a:gdLst>
                <a:gd name="connsiteX0" fmla="*/ 0 w 576064"/>
                <a:gd name="connsiteY0" fmla="*/ 72008 h 144016"/>
                <a:gd name="connsiteX1" fmla="*/ 218174 w 576064"/>
                <a:gd name="connsiteY1" fmla="*/ 2150 h 144016"/>
                <a:gd name="connsiteX2" fmla="*/ 288032 w 576064"/>
                <a:gd name="connsiteY2" fmla="*/ 0 h 144016"/>
                <a:gd name="connsiteX3" fmla="*/ 357890 w 576064"/>
                <a:gd name="connsiteY3" fmla="*/ 2150 h 144016"/>
                <a:gd name="connsiteX4" fmla="*/ 576064 w 576064"/>
                <a:gd name="connsiteY4" fmla="*/ 72009 h 144016"/>
                <a:gd name="connsiteX5" fmla="*/ 357890 w 576064"/>
                <a:gd name="connsiteY5" fmla="*/ 141867 h 144016"/>
                <a:gd name="connsiteX6" fmla="*/ 288032 w 576064"/>
                <a:gd name="connsiteY6" fmla="*/ 144017 h 144016"/>
                <a:gd name="connsiteX7" fmla="*/ 218174 w 576064"/>
                <a:gd name="connsiteY7" fmla="*/ 141867 h 144016"/>
                <a:gd name="connsiteX8" fmla="*/ 0 w 576064"/>
                <a:gd name="connsiteY8" fmla="*/ 72009 h 144016"/>
                <a:gd name="connsiteX9" fmla="*/ 0 w 576064"/>
                <a:gd name="connsiteY9" fmla="*/ 72008 h 144016"/>
                <a:gd name="connsiteX0" fmla="*/ 0 w 648073"/>
                <a:gd name="connsiteY0" fmla="*/ 72008 h 144017"/>
                <a:gd name="connsiteX1" fmla="*/ 218174 w 648073"/>
                <a:gd name="connsiteY1" fmla="*/ 2150 h 144017"/>
                <a:gd name="connsiteX2" fmla="*/ 288032 w 648073"/>
                <a:gd name="connsiteY2" fmla="*/ 0 h 144017"/>
                <a:gd name="connsiteX3" fmla="*/ 357890 w 648073"/>
                <a:gd name="connsiteY3" fmla="*/ 2150 h 144017"/>
                <a:gd name="connsiteX4" fmla="*/ 648072 w 648073"/>
                <a:gd name="connsiteY4" fmla="*/ 72008 h 144017"/>
                <a:gd name="connsiteX5" fmla="*/ 357890 w 648073"/>
                <a:gd name="connsiteY5" fmla="*/ 141867 h 144017"/>
                <a:gd name="connsiteX6" fmla="*/ 288032 w 648073"/>
                <a:gd name="connsiteY6" fmla="*/ 144017 h 144017"/>
                <a:gd name="connsiteX7" fmla="*/ 218174 w 648073"/>
                <a:gd name="connsiteY7" fmla="*/ 141867 h 144017"/>
                <a:gd name="connsiteX8" fmla="*/ 0 w 648073"/>
                <a:gd name="connsiteY8" fmla="*/ 72009 h 144017"/>
                <a:gd name="connsiteX9" fmla="*/ 0 w 648073"/>
                <a:gd name="connsiteY9" fmla="*/ 72008 h 144017"/>
                <a:gd name="connsiteX0" fmla="*/ 0 w 648073"/>
                <a:gd name="connsiteY0" fmla="*/ 72008 h 227667"/>
                <a:gd name="connsiteX1" fmla="*/ 218174 w 648073"/>
                <a:gd name="connsiteY1" fmla="*/ 2150 h 227667"/>
                <a:gd name="connsiteX2" fmla="*/ 288032 w 648073"/>
                <a:gd name="connsiteY2" fmla="*/ 0 h 227667"/>
                <a:gd name="connsiteX3" fmla="*/ 357890 w 648073"/>
                <a:gd name="connsiteY3" fmla="*/ 2150 h 227667"/>
                <a:gd name="connsiteX4" fmla="*/ 648072 w 648073"/>
                <a:gd name="connsiteY4" fmla="*/ 72008 h 227667"/>
                <a:gd name="connsiteX5" fmla="*/ 357890 w 648073"/>
                <a:gd name="connsiteY5" fmla="*/ 141867 h 227667"/>
                <a:gd name="connsiteX6" fmla="*/ 288032 w 648073"/>
                <a:gd name="connsiteY6" fmla="*/ 144017 h 227667"/>
                <a:gd name="connsiteX7" fmla="*/ 218174 w 648073"/>
                <a:gd name="connsiteY7" fmla="*/ 141867 h 227667"/>
                <a:gd name="connsiteX8" fmla="*/ 72008 w 648073"/>
                <a:gd name="connsiteY8" fmla="*/ 216024 h 227667"/>
                <a:gd name="connsiteX9" fmla="*/ 0 w 648073"/>
                <a:gd name="connsiteY9" fmla="*/ 72009 h 227667"/>
                <a:gd name="connsiteX10" fmla="*/ 0 w 648073"/>
                <a:gd name="connsiteY10" fmla="*/ 72008 h 227667"/>
                <a:gd name="connsiteX0" fmla="*/ 0 w 671222"/>
                <a:gd name="connsiteY0" fmla="*/ 81859 h 237518"/>
                <a:gd name="connsiteX1" fmla="*/ 218174 w 671222"/>
                <a:gd name="connsiteY1" fmla="*/ 12001 h 237518"/>
                <a:gd name="connsiteX2" fmla="*/ 288032 w 671222"/>
                <a:gd name="connsiteY2" fmla="*/ 9851 h 237518"/>
                <a:gd name="connsiteX3" fmla="*/ 357890 w 671222"/>
                <a:gd name="connsiteY3" fmla="*/ 12001 h 237518"/>
                <a:gd name="connsiteX4" fmla="*/ 288032 w 671222"/>
                <a:gd name="connsiteY4" fmla="*/ 81859 h 237518"/>
                <a:gd name="connsiteX5" fmla="*/ 648072 w 671222"/>
                <a:gd name="connsiteY5" fmla="*/ 81859 h 237518"/>
                <a:gd name="connsiteX6" fmla="*/ 357890 w 671222"/>
                <a:gd name="connsiteY6" fmla="*/ 151718 h 237518"/>
                <a:gd name="connsiteX7" fmla="*/ 288032 w 671222"/>
                <a:gd name="connsiteY7" fmla="*/ 153868 h 237518"/>
                <a:gd name="connsiteX8" fmla="*/ 218174 w 671222"/>
                <a:gd name="connsiteY8" fmla="*/ 151718 h 237518"/>
                <a:gd name="connsiteX9" fmla="*/ 72008 w 671222"/>
                <a:gd name="connsiteY9" fmla="*/ 225875 h 237518"/>
                <a:gd name="connsiteX10" fmla="*/ 0 w 671222"/>
                <a:gd name="connsiteY10" fmla="*/ 81860 h 237518"/>
                <a:gd name="connsiteX11" fmla="*/ 0 w 671222"/>
                <a:gd name="connsiteY11" fmla="*/ 81859 h 237518"/>
                <a:gd name="connsiteX0" fmla="*/ 0 w 660074"/>
                <a:gd name="connsiteY0" fmla="*/ 81859 h 237518"/>
                <a:gd name="connsiteX1" fmla="*/ 218174 w 660074"/>
                <a:gd name="connsiteY1" fmla="*/ 12001 h 237518"/>
                <a:gd name="connsiteX2" fmla="*/ 288032 w 660074"/>
                <a:gd name="connsiteY2" fmla="*/ 9851 h 237518"/>
                <a:gd name="connsiteX3" fmla="*/ 357890 w 660074"/>
                <a:gd name="connsiteY3" fmla="*/ 12001 h 237518"/>
                <a:gd name="connsiteX4" fmla="*/ 288032 w 660074"/>
                <a:gd name="connsiteY4" fmla="*/ 81859 h 237518"/>
                <a:gd name="connsiteX5" fmla="*/ 648072 w 660074"/>
                <a:gd name="connsiteY5" fmla="*/ 81859 h 237518"/>
                <a:gd name="connsiteX6" fmla="*/ 216023 w 660074"/>
                <a:gd name="connsiteY6" fmla="*/ 225875 h 237518"/>
                <a:gd name="connsiteX7" fmla="*/ 357890 w 660074"/>
                <a:gd name="connsiteY7" fmla="*/ 151718 h 237518"/>
                <a:gd name="connsiteX8" fmla="*/ 288032 w 660074"/>
                <a:gd name="connsiteY8" fmla="*/ 153868 h 237518"/>
                <a:gd name="connsiteX9" fmla="*/ 218174 w 660074"/>
                <a:gd name="connsiteY9" fmla="*/ 151718 h 237518"/>
                <a:gd name="connsiteX10" fmla="*/ 72008 w 660074"/>
                <a:gd name="connsiteY10" fmla="*/ 225875 h 237518"/>
                <a:gd name="connsiteX11" fmla="*/ 0 w 660074"/>
                <a:gd name="connsiteY11" fmla="*/ 81860 h 237518"/>
                <a:gd name="connsiteX12" fmla="*/ 0 w 660074"/>
                <a:gd name="connsiteY12" fmla="*/ 81859 h 237518"/>
                <a:gd name="connsiteX0" fmla="*/ 0 w 660074"/>
                <a:gd name="connsiteY0" fmla="*/ 84009 h 239668"/>
                <a:gd name="connsiteX1" fmla="*/ 218174 w 660074"/>
                <a:gd name="connsiteY1" fmla="*/ 14151 h 239668"/>
                <a:gd name="connsiteX2" fmla="*/ 288032 w 660074"/>
                <a:gd name="connsiteY2" fmla="*/ 12001 h 239668"/>
                <a:gd name="connsiteX3" fmla="*/ 504055 w 660074"/>
                <a:gd name="connsiteY3" fmla="*/ 12001 h 239668"/>
                <a:gd name="connsiteX4" fmla="*/ 288032 w 660074"/>
                <a:gd name="connsiteY4" fmla="*/ 84009 h 239668"/>
                <a:gd name="connsiteX5" fmla="*/ 648072 w 660074"/>
                <a:gd name="connsiteY5" fmla="*/ 84009 h 239668"/>
                <a:gd name="connsiteX6" fmla="*/ 216023 w 660074"/>
                <a:gd name="connsiteY6" fmla="*/ 228025 h 239668"/>
                <a:gd name="connsiteX7" fmla="*/ 357890 w 660074"/>
                <a:gd name="connsiteY7" fmla="*/ 153868 h 239668"/>
                <a:gd name="connsiteX8" fmla="*/ 288032 w 660074"/>
                <a:gd name="connsiteY8" fmla="*/ 156018 h 239668"/>
                <a:gd name="connsiteX9" fmla="*/ 218174 w 660074"/>
                <a:gd name="connsiteY9" fmla="*/ 153868 h 239668"/>
                <a:gd name="connsiteX10" fmla="*/ 72008 w 660074"/>
                <a:gd name="connsiteY10" fmla="*/ 228025 h 239668"/>
                <a:gd name="connsiteX11" fmla="*/ 0 w 660074"/>
                <a:gd name="connsiteY11" fmla="*/ 84010 h 239668"/>
                <a:gd name="connsiteX12" fmla="*/ 0 w 660074"/>
                <a:gd name="connsiteY12" fmla="*/ 84009 h 239668"/>
                <a:gd name="connsiteX0" fmla="*/ 0 w 660074"/>
                <a:gd name="connsiteY0" fmla="*/ 84009 h 239668"/>
                <a:gd name="connsiteX1" fmla="*/ 144015 w 660074"/>
                <a:gd name="connsiteY1" fmla="*/ 156017 h 239668"/>
                <a:gd name="connsiteX2" fmla="*/ 218174 w 660074"/>
                <a:gd name="connsiteY2" fmla="*/ 14151 h 239668"/>
                <a:gd name="connsiteX3" fmla="*/ 288032 w 660074"/>
                <a:gd name="connsiteY3" fmla="*/ 12001 h 239668"/>
                <a:gd name="connsiteX4" fmla="*/ 504055 w 660074"/>
                <a:gd name="connsiteY4" fmla="*/ 12001 h 239668"/>
                <a:gd name="connsiteX5" fmla="*/ 288032 w 660074"/>
                <a:gd name="connsiteY5" fmla="*/ 84009 h 239668"/>
                <a:gd name="connsiteX6" fmla="*/ 648072 w 660074"/>
                <a:gd name="connsiteY6" fmla="*/ 84009 h 239668"/>
                <a:gd name="connsiteX7" fmla="*/ 216023 w 660074"/>
                <a:gd name="connsiteY7" fmla="*/ 228025 h 239668"/>
                <a:gd name="connsiteX8" fmla="*/ 357890 w 660074"/>
                <a:gd name="connsiteY8" fmla="*/ 153868 h 239668"/>
                <a:gd name="connsiteX9" fmla="*/ 288032 w 660074"/>
                <a:gd name="connsiteY9" fmla="*/ 156018 h 239668"/>
                <a:gd name="connsiteX10" fmla="*/ 218174 w 660074"/>
                <a:gd name="connsiteY10" fmla="*/ 153868 h 239668"/>
                <a:gd name="connsiteX11" fmla="*/ 72008 w 660074"/>
                <a:gd name="connsiteY11" fmla="*/ 228025 h 239668"/>
                <a:gd name="connsiteX12" fmla="*/ 0 w 660074"/>
                <a:gd name="connsiteY12" fmla="*/ 84010 h 239668"/>
                <a:gd name="connsiteX13" fmla="*/ 0 w 660074"/>
                <a:gd name="connsiteY13" fmla="*/ 84009 h 23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0074" h="239668">
                  <a:moveTo>
                    <a:pt x="0" y="84009"/>
                  </a:moveTo>
                  <a:cubicBezTo>
                    <a:pt x="17181" y="77659"/>
                    <a:pt x="107653" y="167660"/>
                    <a:pt x="144015" y="156017"/>
                  </a:cubicBezTo>
                  <a:cubicBezTo>
                    <a:pt x="180377" y="144374"/>
                    <a:pt x="187350" y="19802"/>
                    <a:pt x="218174" y="14151"/>
                  </a:cubicBezTo>
                  <a:cubicBezTo>
                    <a:pt x="241021" y="12723"/>
                    <a:pt x="240385" y="12359"/>
                    <a:pt x="288032" y="12001"/>
                  </a:cubicBezTo>
                  <a:cubicBezTo>
                    <a:pt x="335679" y="11643"/>
                    <a:pt x="504055" y="0"/>
                    <a:pt x="504055" y="12001"/>
                  </a:cubicBezTo>
                  <a:cubicBezTo>
                    <a:pt x="504055" y="24002"/>
                    <a:pt x="264029" y="72008"/>
                    <a:pt x="288032" y="84009"/>
                  </a:cubicBezTo>
                  <a:cubicBezTo>
                    <a:pt x="312035" y="96010"/>
                    <a:pt x="660074" y="60006"/>
                    <a:pt x="648072" y="84009"/>
                  </a:cubicBezTo>
                  <a:cubicBezTo>
                    <a:pt x="636071" y="108012"/>
                    <a:pt x="264387" y="216382"/>
                    <a:pt x="216023" y="228025"/>
                  </a:cubicBezTo>
                  <a:cubicBezTo>
                    <a:pt x="167659" y="239668"/>
                    <a:pt x="396916" y="150333"/>
                    <a:pt x="357890" y="153868"/>
                  </a:cubicBezTo>
                  <a:cubicBezTo>
                    <a:pt x="335043" y="155296"/>
                    <a:pt x="311582" y="156018"/>
                    <a:pt x="288032" y="156018"/>
                  </a:cubicBezTo>
                  <a:cubicBezTo>
                    <a:pt x="264482" y="156018"/>
                    <a:pt x="254178" y="141867"/>
                    <a:pt x="218174" y="153868"/>
                  </a:cubicBezTo>
                  <a:cubicBezTo>
                    <a:pt x="182170" y="165869"/>
                    <a:pt x="108370" y="239668"/>
                    <a:pt x="72008" y="228025"/>
                  </a:cubicBezTo>
                  <a:cubicBezTo>
                    <a:pt x="35646" y="216382"/>
                    <a:pt x="15065" y="92477"/>
                    <a:pt x="0" y="84010"/>
                  </a:cubicBezTo>
                  <a:lnTo>
                    <a:pt x="0" y="84009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03547A1D-CD88-4321-9A06-662F79FA9B2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765" y="2059624"/>
            <a:ext cx="6276975" cy="3800475"/>
          </a:xfrm>
          <a:prstGeom prst="rect">
            <a:avLst/>
          </a:prstGeom>
          <a:solidFill>
            <a:srgbClr val="E6BC8A"/>
          </a:solidFill>
        </p:spPr>
      </p:pic>
      <p:sp>
        <p:nvSpPr>
          <p:cNvPr id="21" name="Forma livre 20"/>
          <p:cNvSpPr/>
          <p:nvPr/>
        </p:nvSpPr>
        <p:spPr>
          <a:xfrm>
            <a:off x="8878252" y="3619380"/>
            <a:ext cx="1475116" cy="716646"/>
          </a:xfrm>
          <a:custGeom>
            <a:avLst/>
            <a:gdLst>
              <a:gd name="connsiteX0" fmla="*/ 0 w 576064"/>
              <a:gd name="connsiteY0" fmla="*/ 72008 h 144016"/>
              <a:gd name="connsiteX1" fmla="*/ 218174 w 576064"/>
              <a:gd name="connsiteY1" fmla="*/ 2150 h 144016"/>
              <a:gd name="connsiteX2" fmla="*/ 288032 w 576064"/>
              <a:gd name="connsiteY2" fmla="*/ 0 h 144016"/>
              <a:gd name="connsiteX3" fmla="*/ 357890 w 576064"/>
              <a:gd name="connsiteY3" fmla="*/ 2150 h 144016"/>
              <a:gd name="connsiteX4" fmla="*/ 576064 w 576064"/>
              <a:gd name="connsiteY4" fmla="*/ 72009 h 144016"/>
              <a:gd name="connsiteX5" fmla="*/ 357890 w 576064"/>
              <a:gd name="connsiteY5" fmla="*/ 141867 h 144016"/>
              <a:gd name="connsiteX6" fmla="*/ 288032 w 576064"/>
              <a:gd name="connsiteY6" fmla="*/ 144017 h 144016"/>
              <a:gd name="connsiteX7" fmla="*/ 218174 w 576064"/>
              <a:gd name="connsiteY7" fmla="*/ 141867 h 144016"/>
              <a:gd name="connsiteX8" fmla="*/ 0 w 576064"/>
              <a:gd name="connsiteY8" fmla="*/ 72009 h 144016"/>
              <a:gd name="connsiteX9" fmla="*/ 0 w 576064"/>
              <a:gd name="connsiteY9" fmla="*/ 72008 h 144016"/>
              <a:gd name="connsiteX0" fmla="*/ 0 w 648073"/>
              <a:gd name="connsiteY0" fmla="*/ 72008 h 144017"/>
              <a:gd name="connsiteX1" fmla="*/ 218174 w 648073"/>
              <a:gd name="connsiteY1" fmla="*/ 2150 h 144017"/>
              <a:gd name="connsiteX2" fmla="*/ 288032 w 648073"/>
              <a:gd name="connsiteY2" fmla="*/ 0 h 144017"/>
              <a:gd name="connsiteX3" fmla="*/ 357890 w 648073"/>
              <a:gd name="connsiteY3" fmla="*/ 2150 h 144017"/>
              <a:gd name="connsiteX4" fmla="*/ 648072 w 648073"/>
              <a:gd name="connsiteY4" fmla="*/ 72008 h 144017"/>
              <a:gd name="connsiteX5" fmla="*/ 357890 w 648073"/>
              <a:gd name="connsiteY5" fmla="*/ 141867 h 144017"/>
              <a:gd name="connsiteX6" fmla="*/ 288032 w 648073"/>
              <a:gd name="connsiteY6" fmla="*/ 144017 h 144017"/>
              <a:gd name="connsiteX7" fmla="*/ 218174 w 648073"/>
              <a:gd name="connsiteY7" fmla="*/ 141867 h 144017"/>
              <a:gd name="connsiteX8" fmla="*/ 0 w 648073"/>
              <a:gd name="connsiteY8" fmla="*/ 72009 h 144017"/>
              <a:gd name="connsiteX9" fmla="*/ 0 w 648073"/>
              <a:gd name="connsiteY9" fmla="*/ 72008 h 144017"/>
              <a:gd name="connsiteX0" fmla="*/ 0 w 648073"/>
              <a:gd name="connsiteY0" fmla="*/ 72008 h 227667"/>
              <a:gd name="connsiteX1" fmla="*/ 218174 w 648073"/>
              <a:gd name="connsiteY1" fmla="*/ 2150 h 227667"/>
              <a:gd name="connsiteX2" fmla="*/ 288032 w 648073"/>
              <a:gd name="connsiteY2" fmla="*/ 0 h 227667"/>
              <a:gd name="connsiteX3" fmla="*/ 357890 w 648073"/>
              <a:gd name="connsiteY3" fmla="*/ 2150 h 227667"/>
              <a:gd name="connsiteX4" fmla="*/ 648072 w 648073"/>
              <a:gd name="connsiteY4" fmla="*/ 72008 h 227667"/>
              <a:gd name="connsiteX5" fmla="*/ 357890 w 648073"/>
              <a:gd name="connsiteY5" fmla="*/ 141867 h 227667"/>
              <a:gd name="connsiteX6" fmla="*/ 288032 w 648073"/>
              <a:gd name="connsiteY6" fmla="*/ 144017 h 227667"/>
              <a:gd name="connsiteX7" fmla="*/ 218174 w 648073"/>
              <a:gd name="connsiteY7" fmla="*/ 141867 h 227667"/>
              <a:gd name="connsiteX8" fmla="*/ 72008 w 648073"/>
              <a:gd name="connsiteY8" fmla="*/ 216024 h 227667"/>
              <a:gd name="connsiteX9" fmla="*/ 0 w 648073"/>
              <a:gd name="connsiteY9" fmla="*/ 72009 h 227667"/>
              <a:gd name="connsiteX10" fmla="*/ 0 w 648073"/>
              <a:gd name="connsiteY10" fmla="*/ 72008 h 227667"/>
              <a:gd name="connsiteX0" fmla="*/ 0 w 671222"/>
              <a:gd name="connsiteY0" fmla="*/ 81859 h 237518"/>
              <a:gd name="connsiteX1" fmla="*/ 218174 w 671222"/>
              <a:gd name="connsiteY1" fmla="*/ 12001 h 237518"/>
              <a:gd name="connsiteX2" fmla="*/ 288032 w 671222"/>
              <a:gd name="connsiteY2" fmla="*/ 9851 h 237518"/>
              <a:gd name="connsiteX3" fmla="*/ 357890 w 671222"/>
              <a:gd name="connsiteY3" fmla="*/ 12001 h 237518"/>
              <a:gd name="connsiteX4" fmla="*/ 288032 w 671222"/>
              <a:gd name="connsiteY4" fmla="*/ 81859 h 237518"/>
              <a:gd name="connsiteX5" fmla="*/ 648072 w 671222"/>
              <a:gd name="connsiteY5" fmla="*/ 81859 h 237518"/>
              <a:gd name="connsiteX6" fmla="*/ 357890 w 671222"/>
              <a:gd name="connsiteY6" fmla="*/ 151718 h 237518"/>
              <a:gd name="connsiteX7" fmla="*/ 288032 w 671222"/>
              <a:gd name="connsiteY7" fmla="*/ 153868 h 237518"/>
              <a:gd name="connsiteX8" fmla="*/ 218174 w 671222"/>
              <a:gd name="connsiteY8" fmla="*/ 151718 h 237518"/>
              <a:gd name="connsiteX9" fmla="*/ 72008 w 671222"/>
              <a:gd name="connsiteY9" fmla="*/ 225875 h 237518"/>
              <a:gd name="connsiteX10" fmla="*/ 0 w 671222"/>
              <a:gd name="connsiteY10" fmla="*/ 81860 h 237518"/>
              <a:gd name="connsiteX11" fmla="*/ 0 w 671222"/>
              <a:gd name="connsiteY11" fmla="*/ 81859 h 237518"/>
              <a:gd name="connsiteX0" fmla="*/ 0 w 660074"/>
              <a:gd name="connsiteY0" fmla="*/ 81859 h 237518"/>
              <a:gd name="connsiteX1" fmla="*/ 218174 w 660074"/>
              <a:gd name="connsiteY1" fmla="*/ 12001 h 237518"/>
              <a:gd name="connsiteX2" fmla="*/ 288032 w 660074"/>
              <a:gd name="connsiteY2" fmla="*/ 9851 h 237518"/>
              <a:gd name="connsiteX3" fmla="*/ 357890 w 660074"/>
              <a:gd name="connsiteY3" fmla="*/ 12001 h 237518"/>
              <a:gd name="connsiteX4" fmla="*/ 288032 w 660074"/>
              <a:gd name="connsiteY4" fmla="*/ 81859 h 237518"/>
              <a:gd name="connsiteX5" fmla="*/ 648072 w 660074"/>
              <a:gd name="connsiteY5" fmla="*/ 81859 h 237518"/>
              <a:gd name="connsiteX6" fmla="*/ 216023 w 660074"/>
              <a:gd name="connsiteY6" fmla="*/ 225875 h 237518"/>
              <a:gd name="connsiteX7" fmla="*/ 357890 w 660074"/>
              <a:gd name="connsiteY7" fmla="*/ 151718 h 237518"/>
              <a:gd name="connsiteX8" fmla="*/ 288032 w 660074"/>
              <a:gd name="connsiteY8" fmla="*/ 153868 h 237518"/>
              <a:gd name="connsiteX9" fmla="*/ 218174 w 660074"/>
              <a:gd name="connsiteY9" fmla="*/ 151718 h 237518"/>
              <a:gd name="connsiteX10" fmla="*/ 72008 w 660074"/>
              <a:gd name="connsiteY10" fmla="*/ 225875 h 237518"/>
              <a:gd name="connsiteX11" fmla="*/ 0 w 660074"/>
              <a:gd name="connsiteY11" fmla="*/ 81860 h 237518"/>
              <a:gd name="connsiteX12" fmla="*/ 0 w 660074"/>
              <a:gd name="connsiteY12" fmla="*/ 81859 h 237518"/>
              <a:gd name="connsiteX0" fmla="*/ 0 w 660074"/>
              <a:gd name="connsiteY0" fmla="*/ 84009 h 239668"/>
              <a:gd name="connsiteX1" fmla="*/ 218174 w 660074"/>
              <a:gd name="connsiteY1" fmla="*/ 14151 h 239668"/>
              <a:gd name="connsiteX2" fmla="*/ 288032 w 660074"/>
              <a:gd name="connsiteY2" fmla="*/ 12001 h 239668"/>
              <a:gd name="connsiteX3" fmla="*/ 504055 w 660074"/>
              <a:gd name="connsiteY3" fmla="*/ 12001 h 239668"/>
              <a:gd name="connsiteX4" fmla="*/ 288032 w 660074"/>
              <a:gd name="connsiteY4" fmla="*/ 84009 h 239668"/>
              <a:gd name="connsiteX5" fmla="*/ 648072 w 660074"/>
              <a:gd name="connsiteY5" fmla="*/ 84009 h 239668"/>
              <a:gd name="connsiteX6" fmla="*/ 216023 w 660074"/>
              <a:gd name="connsiteY6" fmla="*/ 228025 h 239668"/>
              <a:gd name="connsiteX7" fmla="*/ 357890 w 660074"/>
              <a:gd name="connsiteY7" fmla="*/ 153868 h 239668"/>
              <a:gd name="connsiteX8" fmla="*/ 288032 w 660074"/>
              <a:gd name="connsiteY8" fmla="*/ 156018 h 239668"/>
              <a:gd name="connsiteX9" fmla="*/ 218174 w 660074"/>
              <a:gd name="connsiteY9" fmla="*/ 153868 h 239668"/>
              <a:gd name="connsiteX10" fmla="*/ 72008 w 660074"/>
              <a:gd name="connsiteY10" fmla="*/ 228025 h 239668"/>
              <a:gd name="connsiteX11" fmla="*/ 0 w 660074"/>
              <a:gd name="connsiteY11" fmla="*/ 84010 h 239668"/>
              <a:gd name="connsiteX12" fmla="*/ 0 w 660074"/>
              <a:gd name="connsiteY12" fmla="*/ 84009 h 239668"/>
              <a:gd name="connsiteX0" fmla="*/ 0 w 660074"/>
              <a:gd name="connsiteY0" fmla="*/ 84009 h 239668"/>
              <a:gd name="connsiteX1" fmla="*/ 144015 w 660074"/>
              <a:gd name="connsiteY1" fmla="*/ 156017 h 239668"/>
              <a:gd name="connsiteX2" fmla="*/ 218174 w 660074"/>
              <a:gd name="connsiteY2" fmla="*/ 14151 h 239668"/>
              <a:gd name="connsiteX3" fmla="*/ 288032 w 660074"/>
              <a:gd name="connsiteY3" fmla="*/ 12001 h 239668"/>
              <a:gd name="connsiteX4" fmla="*/ 504055 w 660074"/>
              <a:gd name="connsiteY4" fmla="*/ 12001 h 239668"/>
              <a:gd name="connsiteX5" fmla="*/ 288032 w 660074"/>
              <a:gd name="connsiteY5" fmla="*/ 84009 h 239668"/>
              <a:gd name="connsiteX6" fmla="*/ 648072 w 660074"/>
              <a:gd name="connsiteY6" fmla="*/ 84009 h 239668"/>
              <a:gd name="connsiteX7" fmla="*/ 216023 w 660074"/>
              <a:gd name="connsiteY7" fmla="*/ 228025 h 239668"/>
              <a:gd name="connsiteX8" fmla="*/ 357890 w 660074"/>
              <a:gd name="connsiteY8" fmla="*/ 153868 h 239668"/>
              <a:gd name="connsiteX9" fmla="*/ 288032 w 660074"/>
              <a:gd name="connsiteY9" fmla="*/ 156018 h 239668"/>
              <a:gd name="connsiteX10" fmla="*/ 218174 w 660074"/>
              <a:gd name="connsiteY10" fmla="*/ 153868 h 239668"/>
              <a:gd name="connsiteX11" fmla="*/ 72008 w 660074"/>
              <a:gd name="connsiteY11" fmla="*/ 228025 h 239668"/>
              <a:gd name="connsiteX12" fmla="*/ 0 w 660074"/>
              <a:gd name="connsiteY12" fmla="*/ 84010 h 239668"/>
              <a:gd name="connsiteX13" fmla="*/ 0 w 660074"/>
              <a:gd name="connsiteY13" fmla="*/ 84009 h 23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0074" h="239668">
                <a:moveTo>
                  <a:pt x="0" y="84009"/>
                </a:moveTo>
                <a:cubicBezTo>
                  <a:pt x="17181" y="77659"/>
                  <a:pt x="107653" y="167660"/>
                  <a:pt x="144015" y="156017"/>
                </a:cubicBezTo>
                <a:cubicBezTo>
                  <a:pt x="180377" y="144374"/>
                  <a:pt x="187350" y="19802"/>
                  <a:pt x="218174" y="14151"/>
                </a:cubicBezTo>
                <a:cubicBezTo>
                  <a:pt x="241021" y="12723"/>
                  <a:pt x="240385" y="12359"/>
                  <a:pt x="288032" y="12001"/>
                </a:cubicBezTo>
                <a:cubicBezTo>
                  <a:pt x="335679" y="11643"/>
                  <a:pt x="504055" y="0"/>
                  <a:pt x="504055" y="12001"/>
                </a:cubicBezTo>
                <a:cubicBezTo>
                  <a:pt x="504055" y="24002"/>
                  <a:pt x="264029" y="72008"/>
                  <a:pt x="288032" y="84009"/>
                </a:cubicBezTo>
                <a:cubicBezTo>
                  <a:pt x="312035" y="96010"/>
                  <a:pt x="660074" y="60006"/>
                  <a:pt x="648072" y="84009"/>
                </a:cubicBezTo>
                <a:cubicBezTo>
                  <a:pt x="636071" y="108012"/>
                  <a:pt x="264387" y="216382"/>
                  <a:pt x="216023" y="228025"/>
                </a:cubicBezTo>
                <a:cubicBezTo>
                  <a:pt x="167659" y="239668"/>
                  <a:pt x="396916" y="150333"/>
                  <a:pt x="357890" y="153868"/>
                </a:cubicBezTo>
                <a:cubicBezTo>
                  <a:pt x="335043" y="155296"/>
                  <a:pt x="311582" y="156018"/>
                  <a:pt x="288032" y="156018"/>
                </a:cubicBezTo>
                <a:cubicBezTo>
                  <a:pt x="264482" y="156018"/>
                  <a:pt x="254178" y="141867"/>
                  <a:pt x="218174" y="153868"/>
                </a:cubicBezTo>
                <a:cubicBezTo>
                  <a:pt x="182170" y="165869"/>
                  <a:pt x="108370" y="239668"/>
                  <a:pt x="72008" y="228025"/>
                </a:cubicBezTo>
                <a:cubicBezTo>
                  <a:pt x="35646" y="216382"/>
                  <a:pt x="15065" y="92477"/>
                  <a:pt x="0" y="84010"/>
                </a:cubicBezTo>
                <a:lnTo>
                  <a:pt x="0" y="84009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Forma livre 21"/>
          <p:cNvSpPr/>
          <p:nvPr/>
        </p:nvSpPr>
        <p:spPr>
          <a:xfrm>
            <a:off x="9202802" y="5772235"/>
            <a:ext cx="1475116" cy="716646"/>
          </a:xfrm>
          <a:custGeom>
            <a:avLst/>
            <a:gdLst>
              <a:gd name="connsiteX0" fmla="*/ 0 w 576064"/>
              <a:gd name="connsiteY0" fmla="*/ 72008 h 144016"/>
              <a:gd name="connsiteX1" fmla="*/ 218174 w 576064"/>
              <a:gd name="connsiteY1" fmla="*/ 2150 h 144016"/>
              <a:gd name="connsiteX2" fmla="*/ 288032 w 576064"/>
              <a:gd name="connsiteY2" fmla="*/ 0 h 144016"/>
              <a:gd name="connsiteX3" fmla="*/ 357890 w 576064"/>
              <a:gd name="connsiteY3" fmla="*/ 2150 h 144016"/>
              <a:gd name="connsiteX4" fmla="*/ 576064 w 576064"/>
              <a:gd name="connsiteY4" fmla="*/ 72009 h 144016"/>
              <a:gd name="connsiteX5" fmla="*/ 357890 w 576064"/>
              <a:gd name="connsiteY5" fmla="*/ 141867 h 144016"/>
              <a:gd name="connsiteX6" fmla="*/ 288032 w 576064"/>
              <a:gd name="connsiteY6" fmla="*/ 144017 h 144016"/>
              <a:gd name="connsiteX7" fmla="*/ 218174 w 576064"/>
              <a:gd name="connsiteY7" fmla="*/ 141867 h 144016"/>
              <a:gd name="connsiteX8" fmla="*/ 0 w 576064"/>
              <a:gd name="connsiteY8" fmla="*/ 72009 h 144016"/>
              <a:gd name="connsiteX9" fmla="*/ 0 w 576064"/>
              <a:gd name="connsiteY9" fmla="*/ 72008 h 144016"/>
              <a:gd name="connsiteX0" fmla="*/ 0 w 648073"/>
              <a:gd name="connsiteY0" fmla="*/ 72008 h 144017"/>
              <a:gd name="connsiteX1" fmla="*/ 218174 w 648073"/>
              <a:gd name="connsiteY1" fmla="*/ 2150 h 144017"/>
              <a:gd name="connsiteX2" fmla="*/ 288032 w 648073"/>
              <a:gd name="connsiteY2" fmla="*/ 0 h 144017"/>
              <a:gd name="connsiteX3" fmla="*/ 357890 w 648073"/>
              <a:gd name="connsiteY3" fmla="*/ 2150 h 144017"/>
              <a:gd name="connsiteX4" fmla="*/ 648072 w 648073"/>
              <a:gd name="connsiteY4" fmla="*/ 72008 h 144017"/>
              <a:gd name="connsiteX5" fmla="*/ 357890 w 648073"/>
              <a:gd name="connsiteY5" fmla="*/ 141867 h 144017"/>
              <a:gd name="connsiteX6" fmla="*/ 288032 w 648073"/>
              <a:gd name="connsiteY6" fmla="*/ 144017 h 144017"/>
              <a:gd name="connsiteX7" fmla="*/ 218174 w 648073"/>
              <a:gd name="connsiteY7" fmla="*/ 141867 h 144017"/>
              <a:gd name="connsiteX8" fmla="*/ 0 w 648073"/>
              <a:gd name="connsiteY8" fmla="*/ 72009 h 144017"/>
              <a:gd name="connsiteX9" fmla="*/ 0 w 648073"/>
              <a:gd name="connsiteY9" fmla="*/ 72008 h 144017"/>
              <a:gd name="connsiteX0" fmla="*/ 0 w 648073"/>
              <a:gd name="connsiteY0" fmla="*/ 72008 h 227667"/>
              <a:gd name="connsiteX1" fmla="*/ 218174 w 648073"/>
              <a:gd name="connsiteY1" fmla="*/ 2150 h 227667"/>
              <a:gd name="connsiteX2" fmla="*/ 288032 w 648073"/>
              <a:gd name="connsiteY2" fmla="*/ 0 h 227667"/>
              <a:gd name="connsiteX3" fmla="*/ 357890 w 648073"/>
              <a:gd name="connsiteY3" fmla="*/ 2150 h 227667"/>
              <a:gd name="connsiteX4" fmla="*/ 648072 w 648073"/>
              <a:gd name="connsiteY4" fmla="*/ 72008 h 227667"/>
              <a:gd name="connsiteX5" fmla="*/ 357890 w 648073"/>
              <a:gd name="connsiteY5" fmla="*/ 141867 h 227667"/>
              <a:gd name="connsiteX6" fmla="*/ 288032 w 648073"/>
              <a:gd name="connsiteY6" fmla="*/ 144017 h 227667"/>
              <a:gd name="connsiteX7" fmla="*/ 218174 w 648073"/>
              <a:gd name="connsiteY7" fmla="*/ 141867 h 227667"/>
              <a:gd name="connsiteX8" fmla="*/ 72008 w 648073"/>
              <a:gd name="connsiteY8" fmla="*/ 216024 h 227667"/>
              <a:gd name="connsiteX9" fmla="*/ 0 w 648073"/>
              <a:gd name="connsiteY9" fmla="*/ 72009 h 227667"/>
              <a:gd name="connsiteX10" fmla="*/ 0 w 648073"/>
              <a:gd name="connsiteY10" fmla="*/ 72008 h 227667"/>
              <a:gd name="connsiteX0" fmla="*/ 0 w 671222"/>
              <a:gd name="connsiteY0" fmla="*/ 81859 h 237518"/>
              <a:gd name="connsiteX1" fmla="*/ 218174 w 671222"/>
              <a:gd name="connsiteY1" fmla="*/ 12001 h 237518"/>
              <a:gd name="connsiteX2" fmla="*/ 288032 w 671222"/>
              <a:gd name="connsiteY2" fmla="*/ 9851 h 237518"/>
              <a:gd name="connsiteX3" fmla="*/ 357890 w 671222"/>
              <a:gd name="connsiteY3" fmla="*/ 12001 h 237518"/>
              <a:gd name="connsiteX4" fmla="*/ 288032 w 671222"/>
              <a:gd name="connsiteY4" fmla="*/ 81859 h 237518"/>
              <a:gd name="connsiteX5" fmla="*/ 648072 w 671222"/>
              <a:gd name="connsiteY5" fmla="*/ 81859 h 237518"/>
              <a:gd name="connsiteX6" fmla="*/ 357890 w 671222"/>
              <a:gd name="connsiteY6" fmla="*/ 151718 h 237518"/>
              <a:gd name="connsiteX7" fmla="*/ 288032 w 671222"/>
              <a:gd name="connsiteY7" fmla="*/ 153868 h 237518"/>
              <a:gd name="connsiteX8" fmla="*/ 218174 w 671222"/>
              <a:gd name="connsiteY8" fmla="*/ 151718 h 237518"/>
              <a:gd name="connsiteX9" fmla="*/ 72008 w 671222"/>
              <a:gd name="connsiteY9" fmla="*/ 225875 h 237518"/>
              <a:gd name="connsiteX10" fmla="*/ 0 w 671222"/>
              <a:gd name="connsiteY10" fmla="*/ 81860 h 237518"/>
              <a:gd name="connsiteX11" fmla="*/ 0 w 671222"/>
              <a:gd name="connsiteY11" fmla="*/ 81859 h 237518"/>
              <a:gd name="connsiteX0" fmla="*/ 0 w 660074"/>
              <a:gd name="connsiteY0" fmla="*/ 81859 h 237518"/>
              <a:gd name="connsiteX1" fmla="*/ 218174 w 660074"/>
              <a:gd name="connsiteY1" fmla="*/ 12001 h 237518"/>
              <a:gd name="connsiteX2" fmla="*/ 288032 w 660074"/>
              <a:gd name="connsiteY2" fmla="*/ 9851 h 237518"/>
              <a:gd name="connsiteX3" fmla="*/ 357890 w 660074"/>
              <a:gd name="connsiteY3" fmla="*/ 12001 h 237518"/>
              <a:gd name="connsiteX4" fmla="*/ 288032 w 660074"/>
              <a:gd name="connsiteY4" fmla="*/ 81859 h 237518"/>
              <a:gd name="connsiteX5" fmla="*/ 648072 w 660074"/>
              <a:gd name="connsiteY5" fmla="*/ 81859 h 237518"/>
              <a:gd name="connsiteX6" fmla="*/ 216023 w 660074"/>
              <a:gd name="connsiteY6" fmla="*/ 225875 h 237518"/>
              <a:gd name="connsiteX7" fmla="*/ 357890 w 660074"/>
              <a:gd name="connsiteY7" fmla="*/ 151718 h 237518"/>
              <a:gd name="connsiteX8" fmla="*/ 288032 w 660074"/>
              <a:gd name="connsiteY8" fmla="*/ 153868 h 237518"/>
              <a:gd name="connsiteX9" fmla="*/ 218174 w 660074"/>
              <a:gd name="connsiteY9" fmla="*/ 151718 h 237518"/>
              <a:gd name="connsiteX10" fmla="*/ 72008 w 660074"/>
              <a:gd name="connsiteY10" fmla="*/ 225875 h 237518"/>
              <a:gd name="connsiteX11" fmla="*/ 0 w 660074"/>
              <a:gd name="connsiteY11" fmla="*/ 81860 h 237518"/>
              <a:gd name="connsiteX12" fmla="*/ 0 w 660074"/>
              <a:gd name="connsiteY12" fmla="*/ 81859 h 237518"/>
              <a:gd name="connsiteX0" fmla="*/ 0 w 660074"/>
              <a:gd name="connsiteY0" fmla="*/ 84009 h 239668"/>
              <a:gd name="connsiteX1" fmla="*/ 218174 w 660074"/>
              <a:gd name="connsiteY1" fmla="*/ 14151 h 239668"/>
              <a:gd name="connsiteX2" fmla="*/ 288032 w 660074"/>
              <a:gd name="connsiteY2" fmla="*/ 12001 h 239668"/>
              <a:gd name="connsiteX3" fmla="*/ 504055 w 660074"/>
              <a:gd name="connsiteY3" fmla="*/ 12001 h 239668"/>
              <a:gd name="connsiteX4" fmla="*/ 288032 w 660074"/>
              <a:gd name="connsiteY4" fmla="*/ 84009 h 239668"/>
              <a:gd name="connsiteX5" fmla="*/ 648072 w 660074"/>
              <a:gd name="connsiteY5" fmla="*/ 84009 h 239668"/>
              <a:gd name="connsiteX6" fmla="*/ 216023 w 660074"/>
              <a:gd name="connsiteY6" fmla="*/ 228025 h 239668"/>
              <a:gd name="connsiteX7" fmla="*/ 357890 w 660074"/>
              <a:gd name="connsiteY7" fmla="*/ 153868 h 239668"/>
              <a:gd name="connsiteX8" fmla="*/ 288032 w 660074"/>
              <a:gd name="connsiteY8" fmla="*/ 156018 h 239668"/>
              <a:gd name="connsiteX9" fmla="*/ 218174 w 660074"/>
              <a:gd name="connsiteY9" fmla="*/ 153868 h 239668"/>
              <a:gd name="connsiteX10" fmla="*/ 72008 w 660074"/>
              <a:gd name="connsiteY10" fmla="*/ 228025 h 239668"/>
              <a:gd name="connsiteX11" fmla="*/ 0 w 660074"/>
              <a:gd name="connsiteY11" fmla="*/ 84010 h 239668"/>
              <a:gd name="connsiteX12" fmla="*/ 0 w 660074"/>
              <a:gd name="connsiteY12" fmla="*/ 84009 h 239668"/>
              <a:gd name="connsiteX0" fmla="*/ 0 w 660074"/>
              <a:gd name="connsiteY0" fmla="*/ 84009 h 239668"/>
              <a:gd name="connsiteX1" fmla="*/ 144015 w 660074"/>
              <a:gd name="connsiteY1" fmla="*/ 156017 h 239668"/>
              <a:gd name="connsiteX2" fmla="*/ 218174 w 660074"/>
              <a:gd name="connsiteY2" fmla="*/ 14151 h 239668"/>
              <a:gd name="connsiteX3" fmla="*/ 288032 w 660074"/>
              <a:gd name="connsiteY3" fmla="*/ 12001 h 239668"/>
              <a:gd name="connsiteX4" fmla="*/ 504055 w 660074"/>
              <a:gd name="connsiteY4" fmla="*/ 12001 h 239668"/>
              <a:gd name="connsiteX5" fmla="*/ 288032 w 660074"/>
              <a:gd name="connsiteY5" fmla="*/ 84009 h 239668"/>
              <a:gd name="connsiteX6" fmla="*/ 648072 w 660074"/>
              <a:gd name="connsiteY6" fmla="*/ 84009 h 239668"/>
              <a:gd name="connsiteX7" fmla="*/ 216023 w 660074"/>
              <a:gd name="connsiteY7" fmla="*/ 228025 h 239668"/>
              <a:gd name="connsiteX8" fmla="*/ 357890 w 660074"/>
              <a:gd name="connsiteY8" fmla="*/ 153868 h 239668"/>
              <a:gd name="connsiteX9" fmla="*/ 288032 w 660074"/>
              <a:gd name="connsiteY9" fmla="*/ 156018 h 239668"/>
              <a:gd name="connsiteX10" fmla="*/ 218174 w 660074"/>
              <a:gd name="connsiteY10" fmla="*/ 153868 h 239668"/>
              <a:gd name="connsiteX11" fmla="*/ 72008 w 660074"/>
              <a:gd name="connsiteY11" fmla="*/ 228025 h 239668"/>
              <a:gd name="connsiteX12" fmla="*/ 0 w 660074"/>
              <a:gd name="connsiteY12" fmla="*/ 84010 h 239668"/>
              <a:gd name="connsiteX13" fmla="*/ 0 w 660074"/>
              <a:gd name="connsiteY13" fmla="*/ 84009 h 23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0074" h="239668">
                <a:moveTo>
                  <a:pt x="0" y="84009"/>
                </a:moveTo>
                <a:cubicBezTo>
                  <a:pt x="17181" y="77659"/>
                  <a:pt x="107653" y="167660"/>
                  <a:pt x="144015" y="156017"/>
                </a:cubicBezTo>
                <a:cubicBezTo>
                  <a:pt x="180377" y="144374"/>
                  <a:pt x="187350" y="19802"/>
                  <a:pt x="218174" y="14151"/>
                </a:cubicBezTo>
                <a:cubicBezTo>
                  <a:pt x="241021" y="12723"/>
                  <a:pt x="240385" y="12359"/>
                  <a:pt x="288032" y="12001"/>
                </a:cubicBezTo>
                <a:cubicBezTo>
                  <a:pt x="335679" y="11643"/>
                  <a:pt x="504055" y="0"/>
                  <a:pt x="504055" y="12001"/>
                </a:cubicBezTo>
                <a:cubicBezTo>
                  <a:pt x="504055" y="24002"/>
                  <a:pt x="264029" y="72008"/>
                  <a:pt x="288032" y="84009"/>
                </a:cubicBezTo>
                <a:cubicBezTo>
                  <a:pt x="312035" y="96010"/>
                  <a:pt x="660074" y="60006"/>
                  <a:pt x="648072" y="84009"/>
                </a:cubicBezTo>
                <a:cubicBezTo>
                  <a:pt x="636071" y="108012"/>
                  <a:pt x="264387" y="216382"/>
                  <a:pt x="216023" y="228025"/>
                </a:cubicBezTo>
                <a:cubicBezTo>
                  <a:pt x="167659" y="239668"/>
                  <a:pt x="396916" y="150333"/>
                  <a:pt x="357890" y="153868"/>
                </a:cubicBezTo>
                <a:cubicBezTo>
                  <a:pt x="335043" y="155296"/>
                  <a:pt x="311582" y="156018"/>
                  <a:pt x="288032" y="156018"/>
                </a:cubicBezTo>
                <a:cubicBezTo>
                  <a:pt x="264482" y="156018"/>
                  <a:pt x="254178" y="141867"/>
                  <a:pt x="218174" y="153868"/>
                </a:cubicBezTo>
                <a:cubicBezTo>
                  <a:pt x="182170" y="165869"/>
                  <a:pt x="108370" y="239668"/>
                  <a:pt x="72008" y="228025"/>
                </a:cubicBezTo>
                <a:cubicBezTo>
                  <a:pt x="35646" y="216382"/>
                  <a:pt x="15065" y="92477"/>
                  <a:pt x="0" y="84010"/>
                </a:cubicBezTo>
                <a:lnTo>
                  <a:pt x="0" y="84009"/>
                </a:lnTo>
                <a:close/>
              </a:path>
            </a:pathLst>
          </a:custGeom>
          <a:solidFill>
            <a:srgbClr val="E6BC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>
            <a:endCxn id="8" idx="3"/>
          </p:cNvCxnSpPr>
          <p:nvPr/>
        </p:nvCxnSpPr>
        <p:spPr>
          <a:xfrm flipH="1">
            <a:off x="7703316" y="6222999"/>
            <a:ext cx="11749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5950716" y="5761334"/>
            <a:ext cx="17526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Ex</a:t>
            </a:r>
            <a:r>
              <a:rPr lang="pt-BR" dirty="0"/>
              <a:t>: Média da precipitação neste polígono</a:t>
            </a:r>
          </a:p>
        </p:txBody>
      </p:sp>
    </p:spTree>
    <p:extLst>
      <p:ext uri="{BB962C8B-B14F-4D97-AF65-F5344CB8AC3E}">
        <p14:creationId xmlns:p14="http://schemas.microsoft.com/office/powerpoint/2010/main" val="2732220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Geocodifcação/Georreferenciamento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1769806" y="2083941"/>
            <a:ext cx="8121448" cy="2438400"/>
            <a:chOff x="1769806" y="2255391"/>
            <a:chExt cx="8121448" cy="2438400"/>
          </a:xfrm>
        </p:grpSpPr>
        <p:pic>
          <p:nvPicPr>
            <p:cNvPr id="13316" name="Picture 4" descr="Google-Maps-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2854" y="2255391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ixaDeTexto 4"/>
            <p:cNvSpPr txBox="1"/>
            <p:nvPr/>
          </p:nvSpPr>
          <p:spPr>
            <a:xfrm>
              <a:off x="1769806" y="2782094"/>
              <a:ext cx="3008671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Endereço: País, Estado, Cidade, Logradouro, N°</a:t>
              </a:r>
            </a:p>
          </p:txBody>
        </p:sp>
        <p:cxnSp>
          <p:nvCxnSpPr>
            <p:cNvPr id="7" name="Conector de seta reta 6"/>
            <p:cNvCxnSpPr/>
            <p:nvPr/>
          </p:nvCxnSpPr>
          <p:spPr>
            <a:xfrm>
              <a:off x="4970614" y="3467100"/>
              <a:ext cx="2187270" cy="749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upo 8"/>
          <p:cNvGrpSpPr/>
          <p:nvPr/>
        </p:nvGrpSpPr>
        <p:grpSpPr>
          <a:xfrm>
            <a:off x="590550" y="4624287"/>
            <a:ext cx="11010900" cy="2191209"/>
            <a:chOff x="0" y="4624287"/>
            <a:chExt cx="11010900" cy="2191209"/>
          </a:xfrm>
        </p:grpSpPr>
        <p:pic>
          <p:nvPicPr>
            <p:cNvPr id="13318" name="Picture 6" descr="https://encrypted-tbn0.gstatic.com/images?q=tbn:ANd9GcQleCB8mGsbzJTzbcue55XttUFWvDfp8iqmi5EGJQE3ARtSwKgU&amp;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691" y="4624287"/>
              <a:ext cx="2191209" cy="21912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0" name="Picture 8" descr="http://processamentodigital.com.br/wp-content/uploads/2017/10/geocodificacao_arcgis-324x16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0064" y="4624287"/>
              <a:ext cx="4434812" cy="2190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4" name="Picture 12" descr="Resultado de imagem para google map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4287"/>
              <a:ext cx="4380064" cy="2190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96588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pouco de mim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Formação: </a:t>
            </a:r>
            <a:r>
              <a:rPr lang="pt-BR" dirty="0"/>
              <a:t>Biólogo </a:t>
            </a:r>
          </a:p>
          <a:p>
            <a:pPr lvl="1"/>
            <a:r>
              <a:rPr lang="pt-BR" dirty="0"/>
              <a:t>Graduação – Universidade Federal de São Paulo (UNIFESP)</a:t>
            </a:r>
          </a:p>
          <a:p>
            <a:pPr lvl="1"/>
            <a:r>
              <a:rPr lang="pt-BR" dirty="0"/>
              <a:t>Mestrado – Universidade de São Paulo (USP)</a:t>
            </a:r>
          </a:p>
          <a:p>
            <a:pPr lvl="1"/>
            <a:r>
              <a:rPr lang="pt-BR" dirty="0"/>
              <a:t>Doutorado – Instituto Nacional de Pesquisas Espaciais (INPE)</a:t>
            </a:r>
          </a:p>
          <a:p>
            <a:pPr lvl="2"/>
            <a:r>
              <a:rPr lang="pt-BR" dirty="0"/>
              <a:t>Orientador: Milton </a:t>
            </a:r>
            <a:r>
              <a:rPr lang="pt-BR" dirty="0" err="1"/>
              <a:t>Kampel</a:t>
            </a:r>
            <a:r>
              <a:rPr lang="pt-BR" dirty="0"/>
              <a:t> (INPE)</a:t>
            </a:r>
          </a:p>
          <a:p>
            <a:pPr lvl="2"/>
            <a:r>
              <a:rPr lang="pt-BR" dirty="0"/>
              <a:t>Supervisor: Ricardo José de Paula Guimarães (</a:t>
            </a:r>
            <a:r>
              <a:rPr lang="pt-BR" dirty="0" err="1"/>
              <a:t>IEC</a:t>
            </a:r>
            <a:r>
              <a:rPr lang="pt-BR" dirty="0"/>
              <a:t>)</a:t>
            </a:r>
          </a:p>
          <a:p>
            <a:pPr lvl="1"/>
            <a:endParaRPr lang="pt-BR" dirty="0"/>
          </a:p>
          <a:p>
            <a:r>
              <a:rPr lang="pt-BR" b="1" dirty="0"/>
              <a:t>Contato:</a:t>
            </a:r>
          </a:p>
          <a:p>
            <a:pPr lvl="1"/>
            <a:r>
              <a:rPr lang="pt-BR" dirty="0"/>
              <a:t>leal.philipe@gmail.com</a:t>
            </a:r>
          </a:p>
          <a:p>
            <a:pPr lvl="1"/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3956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Dificuldades com </a:t>
            </a:r>
            <a:r>
              <a:rPr lang="pt-BR" dirty="0" err="1"/>
              <a:t>SIG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Requer acesso a softwares específicos</a:t>
            </a:r>
          </a:p>
          <a:p>
            <a:r>
              <a:rPr lang="pt-BR" dirty="0"/>
              <a:t>Softwares podem ser pagos (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dirty="0" err="1"/>
              <a:t>ArcGIS</a:t>
            </a:r>
            <a:r>
              <a:rPr lang="pt-BR" dirty="0"/>
              <a:t>)</a:t>
            </a:r>
          </a:p>
          <a:p>
            <a:r>
              <a:rPr lang="pt-BR" dirty="0"/>
              <a:t>Compatibilidade com sistema operacional</a:t>
            </a:r>
          </a:p>
          <a:p>
            <a:r>
              <a:rPr lang="pt-BR" dirty="0"/>
              <a:t>Interoperabilidade: conversão de formatos de arquivo entre </a:t>
            </a:r>
            <a:r>
              <a:rPr lang="pt-BR" dirty="0" err="1"/>
              <a:t>SIG</a:t>
            </a:r>
            <a:endParaRPr lang="pt-BR" dirty="0"/>
          </a:p>
          <a:p>
            <a:r>
              <a:rPr lang="pt-BR" dirty="0"/>
              <a:t>Existência de uma comunidade tecnocientífica</a:t>
            </a:r>
          </a:p>
          <a:p>
            <a:r>
              <a:rPr lang="pt-BR" dirty="0"/>
              <a:t>Restrição de funcionalidade de cada software</a:t>
            </a:r>
          </a:p>
          <a:p>
            <a:r>
              <a:rPr lang="pt-BR" dirty="0"/>
              <a:t>Reprodutibilidade</a:t>
            </a:r>
            <a:r>
              <a:rPr lang="pt-BR" b="1" dirty="0"/>
              <a:t>: parcial</a:t>
            </a:r>
          </a:p>
          <a:p>
            <a:r>
              <a:rPr lang="pt-BR" b="1" dirty="0"/>
              <a:t>Erros não sistemáticos</a:t>
            </a:r>
            <a:endParaRPr lang="pt-BR" dirty="0"/>
          </a:p>
          <a:p>
            <a:r>
              <a:rPr lang="pt-BR" b="1" dirty="0"/>
              <a:t>Escalonamento de processos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336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pt-BR" dirty="0"/>
              <a:t>Voltando a linguagem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Vantagens:</a:t>
            </a:r>
          </a:p>
          <a:p>
            <a:pPr lvl="1"/>
            <a:r>
              <a:rPr lang="pt-BR" dirty="0"/>
              <a:t>Não depende de um software ou conjunto de softwares</a:t>
            </a:r>
          </a:p>
          <a:p>
            <a:pPr lvl="1"/>
            <a:r>
              <a:rPr lang="pt-BR" dirty="0"/>
              <a:t>Comunidade científica: forte</a:t>
            </a:r>
          </a:p>
          <a:p>
            <a:pPr lvl="1"/>
            <a:r>
              <a:rPr lang="pt-BR" dirty="0"/>
              <a:t>Contínuo desenvolvimento de novas funcionalidades</a:t>
            </a:r>
          </a:p>
          <a:p>
            <a:pPr lvl="1"/>
            <a:r>
              <a:rPr lang="pt-BR" b="1" dirty="0"/>
              <a:t>Reprodutibilidade: Total</a:t>
            </a:r>
          </a:p>
          <a:p>
            <a:pPr lvl="1"/>
            <a:r>
              <a:rPr lang="pt-BR" b="1" dirty="0"/>
              <a:t>Erros sistemáticos: de fácil controle</a:t>
            </a:r>
          </a:p>
          <a:p>
            <a:pPr lvl="1"/>
            <a:r>
              <a:rPr lang="pt-BR" b="1" dirty="0"/>
              <a:t>Escalonamento de processos: Total</a:t>
            </a:r>
          </a:p>
          <a:p>
            <a:pPr marL="457200" lvl="1" indent="0">
              <a:buNone/>
            </a:pPr>
            <a:endParaRPr lang="pt-BR" b="1" dirty="0"/>
          </a:p>
          <a:p>
            <a:r>
              <a:rPr lang="pt-BR" dirty="0"/>
              <a:t>Desvantagens:</a:t>
            </a:r>
          </a:p>
          <a:p>
            <a:pPr lvl="1"/>
            <a:r>
              <a:rPr lang="pt-BR" dirty="0"/>
              <a:t>Requer conhecimento em programação aplicada</a:t>
            </a:r>
          </a:p>
          <a:p>
            <a:pPr lvl="1"/>
            <a:r>
              <a:rPr lang="pt-BR" dirty="0"/>
              <a:t>Requer conhecimento científico</a:t>
            </a:r>
          </a:p>
          <a:p>
            <a:pPr lvl="1"/>
            <a:r>
              <a:rPr lang="pt-BR" dirty="0"/>
              <a:t>Escolha do paradigma de programação</a:t>
            </a:r>
          </a:p>
          <a:p>
            <a:pPr lvl="1"/>
            <a:r>
              <a:rPr lang="pt-BR" dirty="0"/>
              <a:t>Linguagem de programação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481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Python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pt-BR" dirty="0"/>
              <a:t>Características: </a:t>
            </a:r>
          </a:p>
          <a:p>
            <a:pPr lvl="1"/>
            <a:r>
              <a:rPr lang="pt-BR" dirty="0"/>
              <a:t>Linguagem de programação de alto nível, orientada a objeto</a:t>
            </a:r>
            <a:endParaRPr lang="pt-BR" sz="1700" dirty="0"/>
          </a:p>
          <a:p>
            <a:pPr lvl="1"/>
            <a:r>
              <a:rPr lang="pt-BR" dirty="0" err="1"/>
              <a:t>Multi-plataforma</a:t>
            </a:r>
            <a:r>
              <a:rPr lang="pt-BR" dirty="0"/>
              <a:t>: Windows, Linux, Mac Os. </a:t>
            </a:r>
          </a:p>
          <a:p>
            <a:pPr lvl="1"/>
            <a:r>
              <a:rPr lang="pt-BR" dirty="0"/>
              <a:t>Sintética: planejada para ser de fácil desenvolvimento e interoperabilidade</a:t>
            </a:r>
          </a:p>
          <a:p>
            <a:pPr lvl="1" fontAlgn="base"/>
            <a:r>
              <a:rPr lang="pt-BR" dirty="0"/>
              <a:t>Apresenta crescente comunidade científica</a:t>
            </a:r>
          </a:p>
          <a:p>
            <a:pPr lvl="1" fontAlgn="base"/>
            <a:endParaRPr lang="pt-BR" dirty="0"/>
          </a:p>
          <a:p>
            <a:r>
              <a:rPr lang="pt-BR" dirty="0"/>
              <a:t>Versões:</a:t>
            </a:r>
          </a:p>
          <a:p>
            <a:pPr lvl="1"/>
            <a:r>
              <a:rPr lang="pt-BR" dirty="0"/>
              <a:t>2.7: em 1991 </a:t>
            </a:r>
          </a:p>
          <a:p>
            <a:pPr lvl="1"/>
            <a:r>
              <a:rPr lang="pt-BR" dirty="0"/>
              <a:t>3.0: em 2000</a:t>
            </a:r>
          </a:p>
        </p:txBody>
      </p:sp>
      <p:pic>
        <p:nvPicPr>
          <p:cNvPr id="6148" name="Picture 4" descr="https://miro.medium.com/max/2000/0*MZMl76wKo2FQLqG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676" y="4205081"/>
            <a:ext cx="3111102" cy="103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mundohacker.net.br/wp-content/uploads/2019/05/stackoverflow-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807" b="23731"/>
          <a:stretch/>
        </p:blipFill>
        <p:spPr bwMode="auto">
          <a:xfrm>
            <a:off x="4304121" y="3989151"/>
            <a:ext cx="4070555" cy="144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2.bp.blogspot.com/-b0Lzyd_FAlg/XBfqTpuGFxI/AAAAAAAAFmo/hDPKOgPzpV8VEJQyqzquMxDRlZdeAVqswCLcBGAs/s400/anacond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153" y="5530056"/>
            <a:ext cx="2587625" cy="129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Pypy pyth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8" t="17240" r="17496" b="14052"/>
          <a:stretch/>
        </p:blipFill>
        <p:spPr bwMode="auto">
          <a:xfrm>
            <a:off x="5811157" y="5357926"/>
            <a:ext cx="1407886" cy="146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00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705" y="186003"/>
            <a:ext cx="8704590" cy="648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78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EDOs</a:t>
            </a:r>
            <a:r>
              <a:rPr lang="pt-BR" dirty="0"/>
              <a:t>: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1125200" cy="4351338"/>
          </a:xfrm>
        </p:spPr>
        <p:txBody>
          <a:bodyPr>
            <a:normAutofit/>
          </a:bodyPr>
          <a:lstStyle/>
          <a:p>
            <a:r>
              <a:rPr lang="pt-BR" dirty="0"/>
              <a:t>O modelo </a:t>
            </a:r>
            <a:r>
              <a:rPr lang="pt-BR" dirty="0" err="1"/>
              <a:t>Lotka-Volterra</a:t>
            </a:r>
            <a:r>
              <a:rPr lang="pt-BR" dirty="0"/>
              <a:t>: </a:t>
            </a:r>
          </a:p>
          <a:p>
            <a:pPr lvl="1"/>
            <a:r>
              <a:rPr lang="pt-BR" dirty="0"/>
              <a:t>Relação presa-predador, ou doentes e saudáveis (malária)</a:t>
            </a:r>
          </a:p>
          <a:p>
            <a:pPr marL="457200" indent="-457200">
              <a:buFont typeface="+mj-lt"/>
              <a:buAutoNum type="arabicPeriod"/>
            </a:pPr>
            <a:endParaRPr lang="pt-BR" dirty="0"/>
          </a:p>
          <a:p>
            <a:pPr lvl="1"/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090723" y="3067050"/>
            <a:ext cx="10010554" cy="3790950"/>
            <a:chOff x="401335" y="3067050"/>
            <a:chExt cx="10010554" cy="3790950"/>
          </a:xfrm>
        </p:grpSpPr>
        <p:pic>
          <p:nvPicPr>
            <p:cNvPr id="14340" name="Picture 4" descr="Resultado de imagem para modelo lotka volterra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71" r="7327"/>
            <a:stretch/>
          </p:blipFill>
          <p:spPr bwMode="auto">
            <a:xfrm>
              <a:off x="401335" y="3067050"/>
              <a:ext cx="5009198" cy="3790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2" name="Picture 6" descr="https://upload.wikimedia.org/wikipedia/commons/thumb/5/5b/Espa%C3%A7o_de_fase_para_as_equa%C3%A7%C3%B5es_de_Lotka_Volterra..png/800px-Espa%C3%A7o_de_fase_para_as_equa%C3%A7%C3%B5es_de_Lotka_Volterra.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28" r="7294"/>
            <a:stretch/>
          </p:blipFill>
          <p:spPr bwMode="auto">
            <a:xfrm>
              <a:off x="5410533" y="3067050"/>
              <a:ext cx="5001356" cy="3790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3084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EDOs</a:t>
            </a:r>
            <a:r>
              <a:rPr lang="pt-BR" dirty="0"/>
              <a:t>: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modelo SIR (suscetível, infectado, resistente)</a:t>
            </a:r>
          </a:p>
          <a:p>
            <a:r>
              <a:rPr lang="pt-BR" dirty="0"/>
              <a:t>O modelo SIR espacial</a:t>
            </a:r>
          </a:p>
          <a:p>
            <a:pPr marL="457200" indent="-457200">
              <a:buFont typeface="+mj-lt"/>
              <a:buAutoNum type="arabicPeriod"/>
            </a:pPr>
            <a:endParaRPr lang="pt-BR" dirty="0"/>
          </a:p>
          <a:p>
            <a:pPr lvl="1"/>
            <a:endParaRPr lang="pt-BR" dirty="0"/>
          </a:p>
        </p:txBody>
      </p:sp>
      <p:grpSp>
        <p:nvGrpSpPr>
          <p:cNvPr id="8" name="Grupo 7"/>
          <p:cNvGrpSpPr/>
          <p:nvPr/>
        </p:nvGrpSpPr>
        <p:grpSpPr>
          <a:xfrm>
            <a:off x="838200" y="3107531"/>
            <a:ext cx="10897410" cy="3204369"/>
            <a:chOff x="838200" y="3107531"/>
            <a:chExt cx="10897410" cy="3204369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3"/>
            <a:srcRect l="5627" t="6704" r="20418" b="11165"/>
            <a:stretch/>
          </p:blipFill>
          <p:spPr>
            <a:xfrm>
              <a:off x="838200" y="3107531"/>
              <a:ext cx="5355781" cy="2878932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4"/>
            <a:srcRect l="6210" t="15093" r="3850" b="15093"/>
            <a:stretch/>
          </p:blipFill>
          <p:spPr>
            <a:xfrm>
              <a:off x="6388893" y="3107531"/>
              <a:ext cx="5346717" cy="3204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316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EDOs</a:t>
            </a:r>
            <a:r>
              <a:rPr lang="pt-BR" dirty="0"/>
              <a:t>: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modelo SIR (suscetível, infectado, resistente)</a:t>
            </a:r>
          </a:p>
          <a:p>
            <a:r>
              <a:rPr lang="pt-BR" dirty="0"/>
              <a:t>O modelo SIR espacial</a:t>
            </a:r>
          </a:p>
          <a:p>
            <a:pPr marL="457200" indent="-457200">
              <a:buFont typeface="+mj-lt"/>
              <a:buAutoNum type="arabicPeriod"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28" y="2329429"/>
            <a:ext cx="5852172" cy="4370841"/>
          </a:xfrm>
          <a:prstGeom prst="rect">
            <a:avLst/>
          </a:prstGeom>
        </p:spPr>
      </p:pic>
      <p:pic>
        <p:nvPicPr>
          <p:cNvPr id="15362" name="Picture 2" descr="https://recologia.com.br/wp-content/uploads/2019/11/0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8"/>
          <a:stretch/>
        </p:blipFill>
        <p:spPr bwMode="auto">
          <a:xfrm>
            <a:off x="838200" y="2953035"/>
            <a:ext cx="3790950" cy="335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408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Análise Estatística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Machine</a:t>
            </a:r>
            <a:r>
              <a:rPr lang="pt-BR" dirty="0"/>
              <a:t> Learning</a:t>
            </a:r>
          </a:p>
          <a:p>
            <a:pPr lvl="1"/>
            <a:r>
              <a:rPr lang="pt-BR" dirty="0"/>
              <a:t>Regressão</a:t>
            </a:r>
          </a:p>
          <a:p>
            <a:pPr lvl="1"/>
            <a:r>
              <a:rPr lang="pt-BR" dirty="0"/>
              <a:t>Classificadores</a:t>
            </a:r>
          </a:p>
          <a:p>
            <a:pPr marL="457200" lvl="1" indent="0">
              <a:buNone/>
            </a:pPr>
            <a:endParaRPr lang="pt-BR" dirty="0"/>
          </a:p>
          <a:p>
            <a:endParaRPr lang="pt-BR" dirty="0"/>
          </a:p>
          <a:p>
            <a:r>
              <a:rPr lang="pt-BR" dirty="0" err="1"/>
              <a:t>Deep</a:t>
            </a:r>
            <a:r>
              <a:rPr lang="pt-BR" dirty="0"/>
              <a:t> Learning</a:t>
            </a:r>
          </a:p>
          <a:p>
            <a:pPr lvl="1"/>
            <a:r>
              <a:rPr lang="pt-BR" dirty="0" err="1"/>
              <a:t>Apreneizado</a:t>
            </a:r>
            <a:r>
              <a:rPr lang="pt-BR" dirty="0"/>
              <a:t> de Máquina</a:t>
            </a:r>
          </a:p>
          <a:p>
            <a:endParaRPr lang="pt-BR" dirty="0"/>
          </a:p>
        </p:txBody>
      </p:sp>
      <p:pic>
        <p:nvPicPr>
          <p:cNvPr id="11266" name="Picture 2" descr="Regressão linear do gráfico i vs -1/2 , para o  medido experimentalmente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4" t="4967" r="3414" b="12927"/>
          <a:stretch/>
        </p:blipFill>
        <p:spPr bwMode="auto">
          <a:xfrm>
            <a:off x="8982051" y="1315928"/>
            <a:ext cx="3000400" cy="237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ultado de imagem para Estatística classificaçã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0" r="6439" b="7625"/>
          <a:stretch/>
        </p:blipFill>
        <p:spPr bwMode="auto">
          <a:xfrm>
            <a:off x="8731975" y="3747973"/>
            <a:ext cx="3250476" cy="30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Resultado de imagem para classificação randomfore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30" y="1315928"/>
            <a:ext cx="4171953" cy="229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s://tvsempre.com.br/wp-content/uploads/2019/12/0.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6" y="5010150"/>
            <a:ext cx="664808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92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CA78A5-21AA-49F8-B775-8B496FC9B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 dirty="0" err="1"/>
              <a:t>Jupyter</a:t>
            </a:r>
            <a:r>
              <a:rPr lang="pt-BR" dirty="0"/>
              <a:t>-notebook</a:t>
            </a:r>
          </a:p>
          <a:p>
            <a:pPr lvl="1"/>
            <a:r>
              <a:rPr lang="pt-BR" dirty="0" err="1"/>
              <a:t>Spyder</a:t>
            </a:r>
            <a:endParaRPr lang="pt-BR" dirty="0"/>
          </a:p>
          <a:p>
            <a:pPr lvl="1"/>
            <a:r>
              <a:rPr lang="pt-BR" dirty="0"/>
              <a:t>...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AE529D0-10C0-486F-A143-B043F9C7C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ao Python</a:t>
            </a:r>
          </a:p>
        </p:txBody>
      </p:sp>
      <p:pic>
        <p:nvPicPr>
          <p:cNvPr id="2052" name="Picture 4" descr="Resultado de imagem para python">
            <a:extLst>
              <a:ext uri="{FF2B5EF4-FFF2-40B4-BE49-F238E27FC236}">
                <a16:creationId xmlns:a16="http://schemas.microsoft.com/office/drawing/2014/main" id="{B07BF423-FDC7-454A-8E80-5DEFFFA0C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903" y="3429001"/>
            <a:ext cx="7110132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20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Epidemiologia: novas tendências e demandas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Sensoriamento Remoto na Epidemiologia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Sensoriamento Remoto: </a:t>
            </a:r>
            <a:r>
              <a:rPr lang="pt-BR" dirty="0" err="1"/>
              <a:t>SIG</a:t>
            </a:r>
            <a:r>
              <a:rPr lang="pt-BR" dirty="0"/>
              <a:t> e programação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Sistema de Informação Geográfica (</a:t>
            </a:r>
            <a:r>
              <a:rPr lang="pt-BR" dirty="0" err="1"/>
              <a:t>SIG</a:t>
            </a:r>
            <a:r>
              <a:rPr lang="pt-BR" dirty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Linguagem de Programação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54086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Epidemiologia: novas tendências e demandas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3200" b="1" dirty="0"/>
              <a:t>Demandas:</a:t>
            </a:r>
          </a:p>
          <a:p>
            <a:pPr lvl="1"/>
            <a:r>
              <a:rPr lang="pt-BR" sz="2800" dirty="0"/>
              <a:t>Mineração de Dados: extração, seleção e concatenação</a:t>
            </a:r>
          </a:p>
          <a:p>
            <a:pPr lvl="1"/>
            <a:r>
              <a:rPr lang="pt-BR" sz="2800" dirty="0"/>
              <a:t>Análise de dados: estatística (clássica e espacial)</a:t>
            </a:r>
          </a:p>
          <a:p>
            <a:pPr lvl="1"/>
            <a:r>
              <a:rPr lang="pt-BR" sz="2800" dirty="0"/>
              <a:t>Reprodutibilidade dos resultados</a:t>
            </a:r>
          </a:p>
          <a:p>
            <a:pPr lvl="1"/>
            <a:r>
              <a:rPr lang="pt-BR" sz="2800" dirty="0"/>
              <a:t>Visualização do resultados (</a:t>
            </a:r>
            <a:r>
              <a:rPr lang="pt-BR" sz="2800" dirty="0" err="1"/>
              <a:t>ex</a:t>
            </a:r>
            <a:r>
              <a:rPr lang="pt-BR" sz="2800" dirty="0"/>
              <a:t>: gráficos, mapas)</a:t>
            </a:r>
          </a:p>
          <a:p>
            <a:pPr marL="457200" lvl="1" indent="0">
              <a:buNone/>
            </a:pPr>
            <a:endParaRPr lang="pt-BR" sz="2800" dirty="0"/>
          </a:p>
          <a:p>
            <a:r>
              <a:rPr lang="pt-BR" sz="3200" b="1" dirty="0"/>
              <a:t>Exemplo de uso: </a:t>
            </a:r>
          </a:p>
          <a:p>
            <a:pPr lvl="1"/>
            <a:r>
              <a:rPr lang="pt-BR" sz="2800" dirty="0" err="1"/>
              <a:t>linkage</a:t>
            </a:r>
            <a:r>
              <a:rPr lang="pt-BR" sz="2800" dirty="0"/>
              <a:t> (concatenação) dos bancos: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dirty="0"/>
              <a:t>Sistema de Informações sobre Nascidos Vivos (</a:t>
            </a:r>
            <a:r>
              <a:rPr lang="pt-BR" sz="2200" dirty="0" err="1"/>
              <a:t>SINASC</a:t>
            </a:r>
            <a:r>
              <a:rPr lang="pt-BR" sz="2200" dirty="0"/>
              <a:t>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dirty="0"/>
              <a:t>Sistema de Informações sobre Mortalidade (SIM)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dirty="0"/>
              <a:t>Sistema de Informação de Agravos de Notificação (SINAN)</a:t>
            </a:r>
          </a:p>
        </p:txBody>
      </p:sp>
    </p:spTree>
    <p:extLst>
      <p:ext uri="{BB962C8B-B14F-4D97-AF65-F5344CB8AC3E}">
        <p14:creationId xmlns:p14="http://schemas.microsoft.com/office/powerpoint/2010/main" val="1243478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Epidemiologia Espacial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41226" y="5507131"/>
            <a:ext cx="1880347" cy="80402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dirty="0"/>
              <a:t>John </a:t>
            </a:r>
            <a:r>
              <a:rPr lang="pt-BR" dirty="0" err="1"/>
              <a:t>Snow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3228" t="1638" r="2462" b="1891"/>
          <a:stretch/>
        </p:blipFill>
        <p:spPr>
          <a:xfrm>
            <a:off x="7028329" y="1900518"/>
            <a:ext cx="4410636" cy="4410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218" name="Picture 2" descr="Imag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2906712"/>
            <a:ext cx="6191250" cy="24098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88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Sensoriamento Remoto na Epidemiologia</a:t>
            </a:r>
          </a:p>
        </p:txBody>
      </p:sp>
      <p:pic>
        <p:nvPicPr>
          <p:cNvPr id="10242" name="Picture 2" descr="Resultado de imagem para Sensoriamento Rem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744" y="1690688"/>
            <a:ext cx="714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esultado de imagem para servidor big dat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6"/>
          <a:stretch/>
        </p:blipFill>
        <p:spPr bwMode="auto">
          <a:xfrm>
            <a:off x="7177856" y="4598066"/>
            <a:ext cx="2970192" cy="204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lgoritmos para Big 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711" y="4717695"/>
            <a:ext cx="3477947" cy="19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de seta reta 7"/>
          <p:cNvCxnSpPr>
            <a:stCxn id="10242" idx="2"/>
            <a:endCxn id="7" idx="0"/>
          </p:cNvCxnSpPr>
          <p:nvPr/>
        </p:nvCxnSpPr>
        <p:spPr>
          <a:xfrm flipH="1">
            <a:off x="3173685" y="4071938"/>
            <a:ext cx="2606934" cy="6457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>
            <a:stCxn id="10242" idx="2"/>
            <a:endCxn id="6" idx="0"/>
          </p:cNvCxnSpPr>
          <p:nvPr/>
        </p:nvCxnSpPr>
        <p:spPr>
          <a:xfrm>
            <a:off x="5780619" y="4071938"/>
            <a:ext cx="2882333" cy="5261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085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Sensoriamento Remoto na Epidemiologia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b="1" dirty="0"/>
              <a:t>Vantagens: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Aquisição contínua de dados espaciais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Dados com resoluções variadas: espaciais, temporais, radiométricas e espectrais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Características computacionais de Banco de Dados:</a:t>
            </a:r>
          </a:p>
          <a:p>
            <a:pPr lvl="2">
              <a:lnSpc>
                <a:spcPct val="150000"/>
              </a:lnSpc>
            </a:pPr>
            <a:r>
              <a:rPr lang="pt-BR" dirty="0"/>
              <a:t>Padronização de formatos de arquivos</a:t>
            </a:r>
          </a:p>
          <a:p>
            <a:pPr lvl="2">
              <a:lnSpc>
                <a:spcPct val="150000"/>
              </a:lnSpc>
            </a:pPr>
            <a:r>
              <a:rPr lang="pt-BR" dirty="0"/>
              <a:t>Acessibilidade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Comunidade científica crescente</a:t>
            </a:r>
          </a:p>
        </p:txBody>
      </p:sp>
    </p:spTree>
    <p:extLst>
      <p:ext uri="{BB962C8B-B14F-4D97-AF65-F5344CB8AC3E}">
        <p14:creationId xmlns:p14="http://schemas.microsoft.com/office/powerpoint/2010/main" val="2797517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Sensoriamento Remoto: </a:t>
            </a:r>
            <a:r>
              <a:rPr lang="pt-BR" dirty="0" err="1"/>
              <a:t>SIG</a:t>
            </a:r>
            <a:r>
              <a:rPr lang="pt-BR" dirty="0"/>
              <a:t> e programação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1892767" y="1823030"/>
            <a:ext cx="8406467" cy="3791712"/>
            <a:chOff x="838200" y="1823030"/>
            <a:chExt cx="8406467" cy="3791712"/>
          </a:xfrm>
        </p:grpSpPr>
        <p:pic>
          <p:nvPicPr>
            <p:cNvPr id="5124" name="Picture 4" descr="Resultado de imagem para geographical information system QGI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13" r="24956"/>
            <a:stretch/>
          </p:blipFill>
          <p:spPr bwMode="auto">
            <a:xfrm>
              <a:off x="838200" y="1823030"/>
              <a:ext cx="1553029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http://processamentodigital.com.br/wp-content/uploads/2012/08/arcgis_101_630x300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0" t="1412" r="12284" b="7764"/>
            <a:stretch/>
          </p:blipFill>
          <p:spPr bwMode="auto">
            <a:xfrm>
              <a:off x="838201" y="3563512"/>
              <a:ext cx="3443514" cy="2051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4" name="Picture 14" descr="Resultado de imagem para terravi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623" y="1830969"/>
              <a:ext cx="3810000" cy="1314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5989" y="3563512"/>
              <a:ext cx="4588678" cy="20512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4926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player.slideplayer.com.br/46/11638094/data/images/img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7" y="3562349"/>
            <a:ext cx="5267325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SIG</a:t>
            </a:r>
            <a:r>
              <a:rPr lang="pt-BR" dirty="0"/>
              <a:t>: Sistema de informação geográfica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Definição:</a:t>
            </a:r>
          </a:p>
          <a:p>
            <a:pPr lvl="1"/>
            <a:r>
              <a:rPr lang="pt-BR" dirty="0"/>
              <a:t>Sistema de suporte à decisão que integra dados espaciais em um sistema computacional. </a:t>
            </a:r>
          </a:p>
          <a:p>
            <a:pPr lvl="1"/>
            <a:r>
              <a:rPr lang="pt-BR" dirty="0"/>
              <a:t>Ferramenta de armazenamento, consulta, transformação e visualização de dados espaciais.</a:t>
            </a:r>
          </a:p>
          <a:p>
            <a:r>
              <a:rPr lang="pt-BR" dirty="0"/>
              <a:t>Estrutura</a:t>
            </a:r>
          </a:p>
        </p:txBody>
      </p:sp>
    </p:spTree>
    <p:extLst>
      <p:ext uri="{BB962C8B-B14F-4D97-AF65-F5344CB8AC3E}">
        <p14:creationId xmlns:p14="http://schemas.microsoft.com/office/powerpoint/2010/main" val="204466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747</Words>
  <Application>Microsoft Office PowerPoint</Application>
  <PresentationFormat>Widescreen</PresentationFormat>
  <Paragraphs>161</Paragraphs>
  <Slides>28</Slides>
  <Notes>8</Notes>
  <HiddenSlides>3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Tema do Office</vt:lpstr>
      <vt:lpstr>Epidemiologia e Sensoriamento Remoto usando</vt:lpstr>
      <vt:lpstr>Um pouco de mim</vt:lpstr>
      <vt:lpstr>Apresentação</vt:lpstr>
      <vt:lpstr>Epidemiologia: novas tendências e demandas</vt:lpstr>
      <vt:lpstr>Epidemiologia Espacial</vt:lpstr>
      <vt:lpstr>Sensoriamento Remoto na Epidemiologia</vt:lpstr>
      <vt:lpstr>Sensoriamento Remoto na Epidemiologia</vt:lpstr>
      <vt:lpstr>Sensoriamento Remoto: SIG e programação</vt:lpstr>
      <vt:lpstr>SIG: Sistema de informação geográfica</vt:lpstr>
      <vt:lpstr>Exemplos de operações:</vt:lpstr>
      <vt:lpstr>Resumo rápido: SIG e programação</vt:lpstr>
      <vt:lpstr>Resumo rápido: SIG e programação</vt:lpstr>
      <vt:lpstr>Representação do Espaço</vt:lpstr>
      <vt:lpstr>Representação do Espaço</vt:lpstr>
      <vt:lpstr>Representação do Espaço</vt:lpstr>
      <vt:lpstr>Exemplo usando QGIS</vt:lpstr>
      <vt:lpstr>Álgebra de Mapas</vt:lpstr>
      <vt:lpstr>Estatística Zonal (e temporal)</vt:lpstr>
      <vt:lpstr>Geocodifcação/Georreferenciamento</vt:lpstr>
      <vt:lpstr>Dificuldades com SIG</vt:lpstr>
      <vt:lpstr>Voltando a linguagem de programação</vt:lpstr>
      <vt:lpstr>Python</vt:lpstr>
      <vt:lpstr>Apresentação do PowerPoint</vt:lpstr>
      <vt:lpstr>EDOs: </vt:lpstr>
      <vt:lpstr>EDOs: </vt:lpstr>
      <vt:lpstr>EDOs: </vt:lpstr>
      <vt:lpstr>Análise Estatística</vt:lpstr>
      <vt:lpstr>Vamos ao 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Epidemiologia e Sensoriamento Remoto usando</dc:title>
  <dc:creator>Philipe Riskalla_Leal</dc:creator>
  <cp:lastModifiedBy>Philipe Riskalla Leal</cp:lastModifiedBy>
  <cp:revision>99</cp:revision>
  <dcterms:created xsi:type="dcterms:W3CDTF">2020-03-10T11:00:36Z</dcterms:created>
  <dcterms:modified xsi:type="dcterms:W3CDTF">2023-09-12T12:50:26Z</dcterms:modified>
</cp:coreProperties>
</file>